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1304" r:id="rId2"/>
    <p:sldId id="1308" r:id="rId3"/>
    <p:sldId id="1302" r:id="rId4"/>
    <p:sldId id="1303" r:id="rId5"/>
    <p:sldId id="1305" r:id="rId6"/>
    <p:sldId id="1307" r:id="rId7"/>
    <p:sldId id="1309" r:id="rId8"/>
  </p:sldIdLst>
  <p:sldSz cx="12192000" cy="6858000"/>
  <p:notesSz cx="7010400" cy="9296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Harlow Solid Italic" panose="04030604020F02020D02" pitchFamily="82" charset="0"/>
      <p:italic r:id="rId14"/>
    </p:embeddedFont>
    <p:embeddedFont>
      <p:font typeface="Permanent Marker" panose="020B0604020202020204" charset="0"/>
      <p:regular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1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uel Roberts Jr" initials="SRJ" lastIdx="1" clrIdx="0">
    <p:extLst>
      <p:ext uri="{19B8F6BF-5375-455C-9EA6-DF929625EA0E}">
        <p15:presenceInfo xmlns:p15="http://schemas.microsoft.com/office/powerpoint/2012/main" userId="S::Sam.Roberts@nxp.com::529fa568-8824-4997-83be-337e179b88b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48AA"/>
    <a:srgbClr val="D012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97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44"/>
      </p:cViewPr>
      <p:guideLst>
        <p:guide orient="horz" pos="2160"/>
        <p:guide pos="381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338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6559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63480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0927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5612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3300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9013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4867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19899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73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hyperlink" Target="https://www.youtube.com/watch?v=zygIMskezO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6BCC472-EE0B-429E-AD8D-B3BB9BFF2490}"/>
              </a:ext>
            </a:extLst>
          </p:cNvPr>
          <p:cNvGrpSpPr>
            <a:grpSpLocks/>
          </p:cNvGrpSpPr>
          <p:nvPr/>
        </p:nvGrpSpPr>
        <p:grpSpPr bwMode="auto">
          <a:xfrm>
            <a:off x="0" y="6134882"/>
            <a:ext cx="11785600" cy="881698"/>
            <a:chOff x="0" y="4131674"/>
            <a:chExt cx="9144000" cy="101182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79B8204-6C14-4D53-B6A0-F2B9CF468768}"/>
                </a:ext>
              </a:extLst>
            </p:cNvPr>
            <p:cNvSpPr/>
            <p:nvPr/>
          </p:nvSpPr>
          <p:spPr>
            <a:xfrm>
              <a:off x="228600" y="4131674"/>
              <a:ext cx="8915400" cy="882135"/>
            </a:xfrm>
            <a:prstGeom prst="rect">
              <a:avLst/>
            </a:prstGeom>
            <a:gradFill flip="none" rotWithShape="1">
              <a:gsLst>
                <a:gs pos="0">
                  <a:srgbClr val="C0504D">
                    <a:shade val="30000"/>
                    <a:satMod val="115000"/>
                  </a:srgbClr>
                </a:gs>
                <a:gs pos="50000">
                  <a:srgbClr val="C0504D">
                    <a:shade val="67500"/>
                    <a:satMod val="115000"/>
                  </a:srgbClr>
                </a:gs>
                <a:gs pos="100000">
                  <a:srgbClr val="C0504D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BBBAD9F-AACA-4CCE-AEA2-BA0FEC81A3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48150"/>
              <a:ext cx="3276600" cy="89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9F730DF-08CD-4D72-91BF-89FAFA24A7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3276600" y="4318892"/>
              <a:ext cx="5867400" cy="741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arlow Solid Italic" panose="04030604020F02020D02" pitchFamily="82" charset="0"/>
                  <a:ea typeface="+mn-ea"/>
                  <a:cs typeface="Arial"/>
                  <a:sym typeface="Arial"/>
                </a:rPr>
                <a:t>Where Your Heart Has A Home</a:t>
              </a:r>
            </a:p>
          </p:txBody>
        </p:sp>
      </p:grpSp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185BB65C-4075-423D-AA0F-C425459BB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50" y="762000"/>
            <a:ext cx="11087100" cy="53728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BE27C2A-912B-4804-AC5E-D35682E97689}"/>
              </a:ext>
            </a:extLst>
          </p:cNvPr>
          <p:cNvSpPr txBox="1"/>
          <p:nvPr/>
        </p:nvSpPr>
        <p:spPr>
          <a:xfrm flipH="1"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Young Adult Bible Class </a:t>
            </a:r>
            <a:r>
              <a:rPr lang="en-US" sz="4800" b="1" dirty="0">
                <a:solidFill>
                  <a:schemeClr val="accent3">
                    <a:lumMod val="75000"/>
                  </a:schemeClr>
                </a:solidFill>
              </a:rPr>
              <a:t>8/14/22</a:t>
            </a:r>
          </a:p>
        </p:txBody>
      </p:sp>
    </p:spTree>
    <p:extLst>
      <p:ext uri="{BB962C8B-B14F-4D97-AF65-F5344CB8AC3E}">
        <p14:creationId xmlns:p14="http://schemas.microsoft.com/office/powerpoint/2010/main" val="2441004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-66675" y="-84466"/>
            <a:ext cx="12258675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7200" b="1" u="sng" dirty="0">
                <a:latin typeface="Permanent Marker"/>
                <a:ea typeface="Permanent Marker"/>
                <a:cs typeface="Permanent Marker"/>
                <a:sym typeface="Permanent Marker"/>
              </a:rPr>
              <a:t>….For Your Eye’s Only….</a:t>
            </a:r>
            <a:endParaRPr sz="7200" b="1" u="sng" dirty="0">
              <a:solidFill>
                <a:srgbClr val="FF0000"/>
              </a:solidFill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99386" y="602934"/>
            <a:ext cx="11987840" cy="541893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35464" indent="0">
              <a:buSzPts val="2000"/>
              <a:buNone/>
            </a:pPr>
            <a:endParaRPr lang="en-US" sz="3400" b="1" dirty="0">
              <a:solidFill>
                <a:schemeClr val="tx1"/>
              </a:solidFill>
            </a:endParaRPr>
          </a:p>
          <a:p>
            <a:pPr marL="135464" indent="0">
              <a:buSzPts val="2000"/>
              <a:buNone/>
            </a:pPr>
            <a:r>
              <a:rPr lang="en-US" sz="4800" b="1" dirty="0">
                <a:solidFill>
                  <a:schemeClr val="tx1"/>
                </a:solidFill>
              </a:rPr>
              <a:t>Excluding worship service and Bible Class, how often do you read the Bible?</a:t>
            </a:r>
          </a:p>
          <a:p>
            <a:pPr marL="135464" indent="0">
              <a:buSzPts val="2000"/>
              <a:buNone/>
            </a:pPr>
            <a:endParaRPr lang="en-US" sz="4800" b="1" dirty="0">
              <a:solidFill>
                <a:schemeClr val="tx1"/>
              </a:solidFill>
            </a:endParaRPr>
          </a:p>
          <a:p>
            <a:pPr marL="135464" indent="0">
              <a:buSzPts val="2000"/>
              <a:buNone/>
            </a:pPr>
            <a:r>
              <a:rPr lang="en-US" sz="4800" b="1" dirty="0">
                <a:solidFill>
                  <a:schemeClr val="tx1"/>
                </a:solidFill>
              </a:rPr>
              <a:t>Have you read the all of the New Testament?</a:t>
            </a:r>
          </a:p>
          <a:p>
            <a:pPr marL="135464" indent="0">
              <a:buSzPts val="2000"/>
              <a:buNone/>
            </a:pPr>
            <a:endParaRPr lang="en-US" sz="4800" b="1" dirty="0">
              <a:solidFill>
                <a:schemeClr val="tx1"/>
              </a:solidFill>
            </a:endParaRPr>
          </a:p>
          <a:p>
            <a:pPr marL="135464" indent="0">
              <a:buSzPts val="2000"/>
              <a:buNone/>
            </a:pPr>
            <a:r>
              <a:rPr lang="en-US" sz="4800" b="1" dirty="0">
                <a:solidFill>
                  <a:schemeClr val="tx1"/>
                </a:solidFill>
              </a:rPr>
              <a:t>Have you read all of the Old Testament?</a:t>
            </a:r>
          </a:p>
          <a:p>
            <a:pPr marL="135464" indent="0">
              <a:buSzPts val="2000"/>
              <a:buNone/>
            </a:pPr>
            <a:endParaRPr lang="en-US" sz="3400" b="1" dirty="0">
              <a:solidFill>
                <a:schemeClr val="tx1"/>
              </a:solidFill>
            </a:endParaRPr>
          </a:p>
          <a:p>
            <a:pPr marL="135464" indent="0">
              <a:buSzPts val="2000"/>
              <a:buNone/>
            </a:pPr>
            <a:endParaRPr lang="en-US" sz="3400" b="1" dirty="0">
              <a:solidFill>
                <a:schemeClr val="tx1"/>
              </a:solidFill>
            </a:endParaRPr>
          </a:p>
          <a:p>
            <a:pPr marL="135464" indent="0">
              <a:buSzPts val="2000"/>
              <a:buNone/>
            </a:pPr>
            <a:endParaRPr lang="en-US" sz="3400" b="1" dirty="0">
              <a:solidFill>
                <a:schemeClr val="tx1"/>
              </a:solidFill>
            </a:endParaRPr>
          </a:p>
          <a:p>
            <a:pPr marL="135464" indent="0">
              <a:buSzPts val="2000"/>
              <a:buNone/>
            </a:pPr>
            <a:endParaRPr lang="en-US" sz="3400" b="1" dirty="0">
              <a:solidFill>
                <a:schemeClr val="tx1"/>
              </a:solidFill>
            </a:endParaRPr>
          </a:p>
          <a:p>
            <a:pPr marL="135464" indent="0">
              <a:buSzPts val="2000"/>
              <a:buNone/>
            </a:pPr>
            <a:endParaRPr lang="en-US" sz="3400" b="1" dirty="0">
              <a:solidFill>
                <a:schemeClr val="tx1"/>
              </a:solidFill>
            </a:endParaRPr>
          </a:p>
          <a:p>
            <a:pPr marL="135464" indent="0">
              <a:buSzPts val="2000"/>
              <a:buNone/>
            </a:pPr>
            <a:endParaRPr lang="en-US" sz="3400" b="1" dirty="0">
              <a:solidFill>
                <a:schemeClr val="tx1"/>
              </a:solidFill>
            </a:endParaRPr>
          </a:p>
          <a:p>
            <a:pPr marL="135464" indent="0">
              <a:buSzPts val="2000"/>
              <a:buNone/>
            </a:pPr>
            <a:endParaRPr lang="en-US" sz="2000" b="1" dirty="0">
              <a:solidFill>
                <a:schemeClr val="tx1"/>
              </a:solidFill>
            </a:endParaRPr>
          </a:p>
          <a:p>
            <a:pPr marL="135464" indent="0">
              <a:buSzPts val="2000"/>
              <a:buNone/>
            </a:pP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6BCC472-EE0B-429E-AD8D-B3BB9BFF2490}"/>
              </a:ext>
            </a:extLst>
          </p:cNvPr>
          <p:cNvGrpSpPr>
            <a:grpSpLocks/>
          </p:cNvGrpSpPr>
          <p:nvPr/>
        </p:nvGrpSpPr>
        <p:grpSpPr bwMode="auto">
          <a:xfrm>
            <a:off x="0" y="6134882"/>
            <a:ext cx="11785600" cy="881698"/>
            <a:chOff x="0" y="4131674"/>
            <a:chExt cx="9144000" cy="101182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79B8204-6C14-4D53-B6A0-F2B9CF468768}"/>
                </a:ext>
              </a:extLst>
            </p:cNvPr>
            <p:cNvSpPr/>
            <p:nvPr/>
          </p:nvSpPr>
          <p:spPr>
            <a:xfrm>
              <a:off x="228600" y="4131674"/>
              <a:ext cx="8915400" cy="882135"/>
            </a:xfrm>
            <a:prstGeom prst="rect">
              <a:avLst/>
            </a:prstGeom>
            <a:gradFill flip="none" rotWithShape="1">
              <a:gsLst>
                <a:gs pos="0">
                  <a:srgbClr val="C0504D">
                    <a:shade val="30000"/>
                    <a:satMod val="115000"/>
                  </a:srgbClr>
                </a:gs>
                <a:gs pos="50000">
                  <a:srgbClr val="C0504D">
                    <a:shade val="67500"/>
                    <a:satMod val="115000"/>
                  </a:srgbClr>
                </a:gs>
                <a:gs pos="100000">
                  <a:srgbClr val="C0504D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BBBAD9F-AACA-4CCE-AEA2-BA0FEC81A3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48150"/>
              <a:ext cx="3276600" cy="89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9F730DF-08CD-4D72-91BF-89FAFA24A7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3276600" y="4318892"/>
              <a:ext cx="5867400" cy="741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arlow Solid Italic" panose="04030604020F02020D02" pitchFamily="82" charset="0"/>
                  <a:ea typeface="+mn-ea"/>
                  <a:cs typeface="Arial"/>
                  <a:sym typeface="Arial"/>
                </a:rPr>
                <a:t>Where Your Heart Has A Home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645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-66675" y="-84466"/>
            <a:ext cx="12258675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4400" b="1" u="sng" dirty="0">
                <a:latin typeface="Permanent Marker"/>
                <a:ea typeface="Permanent Marker"/>
                <a:cs typeface="Permanent Marker"/>
                <a:sym typeface="Permanent Marker"/>
              </a:rPr>
              <a:t>A Few Facts About The Bible</a:t>
            </a:r>
            <a:endParaRPr sz="4400" b="1" u="sng" dirty="0">
              <a:solidFill>
                <a:srgbClr val="FF0000"/>
              </a:solidFill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99386" y="602934"/>
            <a:ext cx="11987840" cy="541893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35464" indent="0">
              <a:buSzPts val="2000"/>
              <a:buNone/>
            </a:pPr>
            <a:endParaRPr lang="en-US" sz="3400" b="1" dirty="0">
              <a:solidFill>
                <a:schemeClr val="tx1"/>
              </a:solidFill>
            </a:endParaRPr>
          </a:p>
          <a:p>
            <a:pPr marL="135464" indent="0">
              <a:buSzPts val="2000"/>
              <a:buNone/>
            </a:pPr>
            <a:r>
              <a:rPr lang="en-US" sz="4800" b="1" dirty="0">
                <a:solidFill>
                  <a:schemeClr val="tx1"/>
                </a:solidFill>
              </a:rPr>
              <a:t>Best Sell ever year!</a:t>
            </a:r>
          </a:p>
          <a:p>
            <a:pPr marL="135464" indent="0">
              <a:buSzPts val="2000"/>
              <a:buNone/>
            </a:pPr>
            <a:endParaRPr lang="en-US" sz="4800" b="1" dirty="0">
              <a:solidFill>
                <a:schemeClr val="tx1"/>
              </a:solidFill>
            </a:endParaRPr>
          </a:p>
          <a:p>
            <a:pPr marL="135464" indent="0">
              <a:buSzPts val="2000"/>
              <a:buNone/>
            </a:pPr>
            <a:r>
              <a:rPr lang="en-US" sz="4800" b="1" dirty="0">
                <a:solidFill>
                  <a:schemeClr val="tx1"/>
                </a:solidFill>
              </a:rPr>
              <a:t>85% to 90% of households have a Bible!   </a:t>
            </a:r>
          </a:p>
          <a:p>
            <a:pPr marL="135464" indent="0">
              <a:buSzPts val="2000"/>
              <a:buNone/>
            </a:pPr>
            <a:endParaRPr lang="en-US" sz="4800" b="1" dirty="0">
              <a:solidFill>
                <a:schemeClr val="tx1"/>
              </a:solidFill>
            </a:endParaRPr>
          </a:p>
          <a:p>
            <a:pPr marL="135464" indent="0">
              <a:buSzPts val="2000"/>
              <a:buNone/>
            </a:pPr>
            <a:r>
              <a:rPr lang="en-US" sz="4800" b="1" dirty="0">
                <a:solidFill>
                  <a:schemeClr val="tx1"/>
                </a:solidFill>
              </a:rPr>
              <a:t>75% of Christians believe that the Bible is the word of God!</a:t>
            </a:r>
          </a:p>
          <a:p>
            <a:pPr marL="135464" indent="0">
              <a:buSzPts val="2000"/>
              <a:buNone/>
            </a:pPr>
            <a:endParaRPr lang="en-US" sz="3400" b="1" dirty="0">
              <a:solidFill>
                <a:schemeClr val="tx1"/>
              </a:solidFill>
            </a:endParaRPr>
          </a:p>
          <a:p>
            <a:pPr marL="135464" indent="0">
              <a:buSzPts val="2000"/>
              <a:buNone/>
            </a:pPr>
            <a:endParaRPr lang="en-US" sz="2000" b="1" dirty="0">
              <a:solidFill>
                <a:schemeClr val="tx1"/>
              </a:solidFill>
            </a:endParaRPr>
          </a:p>
          <a:p>
            <a:pPr marL="135464" indent="0">
              <a:buSzPts val="2000"/>
              <a:buNone/>
            </a:pP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6BCC472-EE0B-429E-AD8D-B3BB9BFF2490}"/>
              </a:ext>
            </a:extLst>
          </p:cNvPr>
          <p:cNvGrpSpPr>
            <a:grpSpLocks/>
          </p:cNvGrpSpPr>
          <p:nvPr/>
        </p:nvGrpSpPr>
        <p:grpSpPr bwMode="auto">
          <a:xfrm>
            <a:off x="0" y="6134882"/>
            <a:ext cx="11785600" cy="881698"/>
            <a:chOff x="0" y="4131674"/>
            <a:chExt cx="9144000" cy="101182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79B8204-6C14-4D53-B6A0-F2B9CF468768}"/>
                </a:ext>
              </a:extLst>
            </p:cNvPr>
            <p:cNvSpPr/>
            <p:nvPr/>
          </p:nvSpPr>
          <p:spPr>
            <a:xfrm>
              <a:off x="228600" y="4131674"/>
              <a:ext cx="8915400" cy="882135"/>
            </a:xfrm>
            <a:prstGeom prst="rect">
              <a:avLst/>
            </a:prstGeom>
            <a:gradFill flip="none" rotWithShape="1">
              <a:gsLst>
                <a:gs pos="0">
                  <a:srgbClr val="C0504D">
                    <a:shade val="30000"/>
                    <a:satMod val="115000"/>
                  </a:srgbClr>
                </a:gs>
                <a:gs pos="50000">
                  <a:srgbClr val="C0504D">
                    <a:shade val="67500"/>
                    <a:satMod val="115000"/>
                  </a:srgbClr>
                </a:gs>
                <a:gs pos="100000">
                  <a:srgbClr val="C0504D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BBBAD9F-AACA-4CCE-AEA2-BA0FEC81A3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48150"/>
              <a:ext cx="3276600" cy="89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9F730DF-08CD-4D72-91BF-89FAFA24A7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3276600" y="4318892"/>
              <a:ext cx="5867400" cy="741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arlow Solid Italic" panose="04030604020F02020D02" pitchFamily="82" charset="0"/>
                  <a:ea typeface="+mn-ea"/>
                  <a:cs typeface="Arial"/>
                  <a:sym typeface="Arial"/>
                </a:rPr>
                <a:t>Where Your Heart Has A Home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681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-66675" y="-84466"/>
            <a:ext cx="12258675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4400" b="1" u="sng" dirty="0">
                <a:latin typeface="Permanent Marker"/>
                <a:ea typeface="Permanent Marker"/>
                <a:cs typeface="Permanent Marker"/>
                <a:sym typeface="Permanent Marker"/>
              </a:rPr>
              <a:t>Is It Possible That This Brother is Right?</a:t>
            </a:r>
            <a:endParaRPr sz="4400" b="1" u="sng" dirty="0">
              <a:solidFill>
                <a:srgbClr val="FF00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6BCC472-EE0B-429E-AD8D-B3BB9BFF2490}"/>
              </a:ext>
            </a:extLst>
          </p:cNvPr>
          <p:cNvGrpSpPr>
            <a:grpSpLocks/>
          </p:cNvGrpSpPr>
          <p:nvPr/>
        </p:nvGrpSpPr>
        <p:grpSpPr bwMode="auto">
          <a:xfrm>
            <a:off x="0" y="6134882"/>
            <a:ext cx="11785600" cy="881698"/>
            <a:chOff x="0" y="4131674"/>
            <a:chExt cx="9144000" cy="101182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79B8204-6C14-4D53-B6A0-F2B9CF468768}"/>
                </a:ext>
              </a:extLst>
            </p:cNvPr>
            <p:cNvSpPr/>
            <p:nvPr/>
          </p:nvSpPr>
          <p:spPr>
            <a:xfrm>
              <a:off x="228600" y="4131674"/>
              <a:ext cx="8915400" cy="882135"/>
            </a:xfrm>
            <a:prstGeom prst="rect">
              <a:avLst/>
            </a:prstGeom>
            <a:gradFill flip="none" rotWithShape="1">
              <a:gsLst>
                <a:gs pos="0">
                  <a:srgbClr val="C0504D">
                    <a:shade val="30000"/>
                    <a:satMod val="115000"/>
                  </a:srgbClr>
                </a:gs>
                <a:gs pos="50000">
                  <a:srgbClr val="C0504D">
                    <a:shade val="67500"/>
                    <a:satMod val="115000"/>
                  </a:srgbClr>
                </a:gs>
                <a:gs pos="100000">
                  <a:srgbClr val="C0504D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BBBAD9F-AACA-4CCE-AEA2-BA0FEC81A3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48150"/>
              <a:ext cx="3276600" cy="89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9F730DF-08CD-4D72-91BF-89FAFA24A7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3276600" y="4318892"/>
              <a:ext cx="5867400" cy="741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arlow Solid Italic" panose="04030604020F02020D02" pitchFamily="82" charset="0"/>
                  <a:ea typeface="+mn-ea"/>
                  <a:cs typeface="Arial"/>
                  <a:sym typeface="Arial"/>
                </a:rPr>
                <a:t>Where Your Heart Has A Home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0EA2FD2-74F1-460B-B420-FD4F7A231A13}"/>
              </a:ext>
            </a:extLst>
          </p:cNvPr>
          <p:cNvSpPr txBox="1"/>
          <p:nvPr/>
        </p:nvSpPr>
        <p:spPr>
          <a:xfrm>
            <a:off x="926306" y="883987"/>
            <a:ext cx="105735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hlinkClick r:id="rId4"/>
              </a:rPr>
              <a:t>https://www.youtube.com/watch?v=zygIMskezOs</a:t>
            </a:r>
            <a:endParaRPr lang="en-US" sz="3600" dirty="0"/>
          </a:p>
          <a:p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0E065A-9F42-42F5-B1C8-D6F761C3B8A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72" t="31250" r="62109" b="39861"/>
          <a:stretch/>
        </p:blipFill>
        <p:spPr>
          <a:xfrm>
            <a:off x="1657349" y="1460691"/>
            <a:ext cx="8115301" cy="451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86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-66675" y="-84466"/>
            <a:ext cx="12258675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6000" b="1" u="sng" dirty="0">
                <a:latin typeface="Permanent Marker"/>
                <a:ea typeface="Permanent Marker"/>
                <a:cs typeface="Permanent Marker"/>
                <a:sym typeface="Permanent Marker"/>
              </a:rPr>
              <a:t>Discussion </a:t>
            </a:r>
            <a:endParaRPr sz="6000" b="1" u="sng" dirty="0">
              <a:solidFill>
                <a:srgbClr val="FF0000"/>
              </a:solidFill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99386" y="602934"/>
            <a:ext cx="11987840" cy="541893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35464" indent="0">
              <a:buSzPts val="2000"/>
              <a:buNone/>
            </a:pPr>
            <a:r>
              <a:rPr lang="en-US" sz="4800" b="1" dirty="0">
                <a:solidFill>
                  <a:schemeClr val="tx1"/>
                </a:solidFill>
              </a:rPr>
              <a:t>How would you summarize this video?</a:t>
            </a:r>
          </a:p>
          <a:p>
            <a:pPr marL="135464" indent="0">
              <a:buSzPts val="2000"/>
              <a:buNone/>
            </a:pPr>
            <a:endParaRPr lang="en-US" sz="4800" b="1" dirty="0">
              <a:solidFill>
                <a:schemeClr val="tx1"/>
              </a:solidFill>
            </a:endParaRPr>
          </a:p>
          <a:p>
            <a:pPr marL="135464" indent="0">
              <a:buSzPts val="2000"/>
              <a:buNone/>
            </a:pPr>
            <a:r>
              <a:rPr lang="en-US" sz="4800" b="1" dirty="0">
                <a:solidFill>
                  <a:schemeClr val="tx1"/>
                </a:solidFill>
              </a:rPr>
              <a:t>Is this Brother right about his assessment? Explain.</a:t>
            </a:r>
          </a:p>
          <a:p>
            <a:pPr marL="135464" indent="0">
              <a:buSzPts val="2000"/>
              <a:buNone/>
            </a:pPr>
            <a:endParaRPr lang="en-US" sz="4800" b="1" dirty="0">
              <a:solidFill>
                <a:schemeClr val="tx1"/>
              </a:solidFill>
            </a:endParaRPr>
          </a:p>
          <a:p>
            <a:pPr marL="135464" indent="0">
              <a:buSzPts val="2000"/>
              <a:buNone/>
            </a:pPr>
            <a:r>
              <a:rPr lang="en-US" sz="4800" b="1" dirty="0">
                <a:solidFill>
                  <a:schemeClr val="tx1"/>
                </a:solidFill>
              </a:rPr>
              <a:t>At this stage in your life, what got you here?</a:t>
            </a:r>
          </a:p>
          <a:p>
            <a:pPr marL="135464" indent="0">
              <a:buSzPts val="2000"/>
              <a:buNone/>
            </a:pPr>
            <a:r>
              <a:rPr lang="en-US" sz="4000" b="1" dirty="0">
                <a:solidFill>
                  <a:schemeClr val="tx1"/>
                </a:solidFill>
              </a:rPr>
              <a:t>(Church, Bible Class, Bible Reading)</a:t>
            </a:r>
          </a:p>
          <a:p>
            <a:pPr marL="135464" indent="0">
              <a:buSzPts val="2000"/>
              <a:buNone/>
            </a:pPr>
            <a:endParaRPr lang="en-US" sz="3400" b="1" dirty="0">
              <a:solidFill>
                <a:schemeClr val="tx1"/>
              </a:solidFill>
            </a:endParaRPr>
          </a:p>
          <a:p>
            <a:pPr marL="135464" indent="0">
              <a:buSzPts val="2000"/>
              <a:buNone/>
            </a:pPr>
            <a:endParaRPr lang="en-US" sz="3400" b="1" dirty="0">
              <a:solidFill>
                <a:schemeClr val="tx1"/>
              </a:solidFill>
            </a:endParaRPr>
          </a:p>
          <a:p>
            <a:pPr marL="135464" indent="0">
              <a:buSzPts val="2000"/>
              <a:buNone/>
            </a:pPr>
            <a:endParaRPr lang="en-US" sz="2000" b="1" dirty="0">
              <a:solidFill>
                <a:schemeClr val="tx1"/>
              </a:solidFill>
            </a:endParaRPr>
          </a:p>
          <a:p>
            <a:pPr marL="135464" indent="0">
              <a:buSzPts val="2000"/>
              <a:buNone/>
            </a:pP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6BCC472-EE0B-429E-AD8D-B3BB9BFF2490}"/>
              </a:ext>
            </a:extLst>
          </p:cNvPr>
          <p:cNvGrpSpPr>
            <a:grpSpLocks/>
          </p:cNvGrpSpPr>
          <p:nvPr/>
        </p:nvGrpSpPr>
        <p:grpSpPr bwMode="auto">
          <a:xfrm>
            <a:off x="0" y="6134882"/>
            <a:ext cx="11785600" cy="881698"/>
            <a:chOff x="0" y="4131674"/>
            <a:chExt cx="9144000" cy="101182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79B8204-6C14-4D53-B6A0-F2B9CF468768}"/>
                </a:ext>
              </a:extLst>
            </p:cNvPr>
            <p:cNvSpPr/>
            <p:nvPr/>
          </p:nvSpPr>
          <p:spPr>
            <a:xfrm>
              <a:off x="228600" y="4131674"/>
              <a:ext cx="8915400" cy="882135"/>
            </a:xfrm>
            <a:prstGeom prst="rect">
              <a:avLst/>
            </a:prstGeom>
            <a:gradFill flip="none" rotWithShape="1">
              <a:gsLst>
                <a:gs pos="0">
                  <a:srgbClr val="C0504D">
                    <a:shade val="30000"/>
                    <a:satMod val="115000"/>
                  </a:srgbClr>
                </a:gs>
                <a:gs pos="50000">
                  <a:srgbClr val="C0504D">
                    <a:shade val="67500"/>
                    <a:satMod val="115000"/>
                  </a:srgbClr>
                </a:gs>
                <a:gs pos="100000">
                  <a:srgbClr val="C0504D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BBBAD9F-AACA-4CCE-AEA2-BA0FEC81A3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48150"/>
              <a:ext cx="3276600" cy="89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9F730DF-08CD-4D72-91BF-89FAFA24A7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3276600" y="4318892"/>
              <a:ext cx="5867400" cy="741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arlow Solid Italic" panose="04030604020F02020D02" pitchFamily="82" charset="0"/>
                  <a:ea typeface="+mn-ea"/>
                  <a:cs typeface="Arial"/>
                  <a:sym typeface="Arial"/>
                </a:rPr>
                <a:t>Where Your Heart Has A Home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667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-66675" y="-84466"/>
            <a:ext cx="12258675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4400" b="1" u="sng" dirty="0">
                <a:latin typeface="Permanent Marker"/>
                <a:ea typeface="Permanent Marker"/>
                <a:cs typeface="Permanent Marker"/>
                <a:sym typeface="Permanent Marker"/>
              </a:rPr>
              <a:t>A Few Reasons To Be A Bible Reader</a:t>
            </a:r>
            <a:endParaRPr sz="4400" b="1" u="sng" dirty="0">
              <a:solidFill>
                <a:srgbClr val="FF0000"/>
              </a:solidFill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99386" y="602934"/>
            <a:ext cx="11987840" cy="541893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35464" indent="0">
              <a:buSzPts val="2000"/>
              <a:buNone/>
            </a:pPr>
            <a:endParaRPr lang="en-US" sz="3400" b="1" dirty="0">
              <a:solidFill>
                <a:schemeClr val="tx1"/>
              </a:solidFill>
            </a:endParaRPr>
          </a:p>
          <a:p>
            <a:pPr marL="135464" indent="0">
              <a:buSzPts val="2000"/>
              <a:buNone/>
            </a:pPr>
            <a:r>
              <a:rPr lang="en-US" sz="4000" b="1" dirty="0">
                <a:solidFill>
                  <a:schemeClr val="tx1"/>
                </a:solidFill>
              </a:rPr>
              <a:t>2 Peter 1:3		It supplies us all we need for life and 				godliness</a:t>
            </a:r>
          </a:p>
          <a:p>
            <a:pPr marL="135464" indent="0">
              <a:buSzPts val="2000"/>
              <a:buNone/>
            </a:pPr>
            <a:endParaRPr lang="en-US" sz="1400" b="1" dirty="0">
              <a:solidFill>
                <a:schemeClr val="tx1"/>
              </a:solidFill>
            </a:endParaRPr>
          </a:p>
          <a:p>
            <a:pPr marL="135464" indent="0">
              <a:buSzPts val="2000"/>
              <a:buNone/>
            </a:pPr>
            <a:r>
              <a:rPr lang="en-US" sz="4000" b="1" dirty="0">
                <a:solidFill>
                  <a:schemeClr val="tx1"/>
                </a:solidFill>
              </a:rPr>
              <a:t>John 20:30-31	Builds our belief in Jesus (Faith)</a:t>
            </a:r>
          </a:p>
          <a:p>
            <a:pPr marL="135464" indent="0">
              <a:buSzPts val="2000"/>
              <a:buNone/>
            </a:pPr>
            <a:endParaRPr lang="en-US" sz="1400" b="1" dirty="0">
              <a:solidFill>
                <a:schemeClr val="tx1"/>
              </a:solidFill>
            </a:endParaRPr>
          </a:p>
          <a:p>
            <a:pPr marL="135464" indent="0">
              <a:buSzPts val="2000"/>
              <a:buNone/>
            </a:pPr>
            <a:r>
              <a:rPr lang="en-US" sz="4000" b="1" dirty="0">
                <a:solidFill>
                  <a:schemeClr val="tx1"/>
                </a:solidFill>
              </a:rPr>
              <a:t>Acts 17:30		God no longer overlooks ignorance</a:t>
            </a:r>
          </a:p>
          <a:p>
            <a:pPr marL="135464" indent="0">
              <a:buSzPts val="2000"/>
              <a:buNone/>
            </a:pPr>
            <a:endParaRPr lang="en-US" sz="1400" b="1" dirty="0">
              <a:solidFill>
                <a:schemeClr val="tx1"/>
              </a:solidFill>
            </a:endParaRPr>
          </a:p>
          <a:p>
            <a:pPr marL="135464" indent="0">
              <a:buSzPts val="2000"/>
              <a:buNone/>
            </a:pPr>
            <a:r>
              <a:rPr lang="en-US" sz="4000" b="1" dirty="0">
                <a:solidFill>
                  <a:schemeClr val="tx1"/>
                </a:solidFill>
              </a:rPr>
              <a:t>John 12:48		You will be judged by the Word of 					God!</a:t>
            </a:r>
          </a:p>
          <a:p>
            <a:pPr marL="135464" indent="0">
              <a:buSzPts val="2000"/>
              <a:buNone/>
            </a:pPr>
            <a:endParaRPr lang="en-US" sz="3400" b="1" dirty="0">
              <a:solidFill>
                <a:schemeClr val="tx1"/>
              </a:solidFill>
            </a:endParaRPr>
          </a:p>
          <a:p>
            <a:pPr marL="135464" indent="0">
              <a:buSzPts val="2000"/>
              <a:buNone/>
            </a:pPr>
            <a:endParaRPr lang="en-US" sz="3400" b="1" dirty="0">
              <a:solidFill>
                <a:schemeClr val="tx1"/>
              </a:solidFill>
            </a:endParaRPr>
          </a:p>
          <a:p>
            <a:pPr marL="135464" indent="0">
              <a:buSzPts val="2000"/>
              <a:buNone/>
            </a:pPr>
            <a:endParaRPr lang="en-US" sz="3400" b="1" dirty="0">
              <a:solidFill>
                <a:schemeClr val="tx1"/>
              </a:solidFill>
            </a:endParaRPr>
          </a:p>
          <a:p>
            <a:pPr marL="135464" indent="0">
              <a:buSzPts val="2000"/>
              <a:buNone/>
            </a:pPr>
            <a:endParaRPr lang="en-US" sz="2000" b="1" dirty="0">
              <a:solidFill>
                <a:schemeClr val="tx1"/>
              </a:solidFill>
            </a:endParaRPr>
          </a:p>
          <a:p>
            <a:pPr marL="135464" indent="0">
              <a:buSzPts val="2000"/>
              <a:buNone/>
            </a:pP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6BCC472-EE0B-429E-AD8D-B3BB9BFF2490}"/>
              </a:ext>
            </a:extLst>
          </p:cNvPr>
          <p:cNvGrpSpPr>
            <a:grpSpLocks/>
          </p:cNvGrpSpPr>
          <p:nvPr/>
        </p:nvGrpSpPr>
        <p:grpSpPr bwMode="auto">
          <a:xfrm>
            <a:off x="0" y="6134882"/>
            <a:ext cx="11785600" cy="881698"/>
            <a:chOff x="0" y="4131674"/>
            <a:chExt cx="9144000" cy="101182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79B8204-6C14-4D53-B6A0-F2B9CF468768}"/>
                </a:ext>
              </a:extLst>
            </p:cNvPr>
            <p:cNvSpPr/>
            <p:nvPr/>
          </p:nvSpPr>
          <p:spPr>
            <a:xfrm>
              <a:off x="228600" y="4131674"/>
              <a:ext cx="8915400" cy="882135"/>
            </a:xfrm>
            <a:prstGeom prst="rect">
              <a:avLst/>
            </a:prstGeom>
            <a:gradFill flip="none" rotWithShape="1">
              <a:gsLst>
                <a:gs pos="0">
                  <a:srgbClr val="C0504D">
                    <a:shade val="30000"/>
                    <a:satMod val="115000"/>
                  </a:srgbClr>
                </a:gs>
                <a:gs pos="50000">
                  <a:srgbClr val="C0504D">
                    <a:shade val="67500"/>
                    <a:satMod val="115000"/>
                  </a:srgbClr>
                </a:gs>
                <a:gs pos="100000">
                  <a:srgbClr val="C0504D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BBBAD9F-AACA-4CCE-AEA2-BA0FEC81A3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48150"/>
              <a:ext cx="3276600" cy="89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9F730DF-08CD-4D72-91BF-89FAFA24A7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3276600" y="4318892"/>
              <a:ext cx="5867400" cy="741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arlow Solid Italic" panose="04030604020F02020D02" pitchFamily="82" charset="0"/>
                  <a:ea typeface="+mn-ea"/>
                  <a:cs typeface="Arial"/>
                  <a:sym typeface="Arial"/>
                </a:rPr>
                <a:t>Where Your Heart Has A Home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563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99386" y="602934"/>
            <a:ext cx="11987840" cy="263556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35464" indent="0">
              <a:buSzPts val="2000"/>
              <a:buNone/>
            </a:pPr>
            <a:endParaRPr lang="en-US" sz="3400" b="1" dirty="0">
              <a:solidFill>
                <a:schemeClr val="tx1"/>
              </a:solidFill>
            </a:endParaRPr>
          </a:p>
          <a:p>
            <a:pPr marL="135464" indent="0" algn="ctr">
              <a:buSzPts val="2000"/>
              <a:buNone/>
            </a:pPr>
            <a:r>
              <a:rPr lang="en-US" sz="9600" b="1" dirty="0">
                <a:solidFill>
                  <a:schemeClr val="tx1"/>
                </a:solidFill>
              </a:rPr>
              <a:t>What Are You Going To Do?</a:t>
            </a:r>
          </a:p>
          <a:p>
            <a:pPr marL="135464" indent="0">
              <a:buSzPts val="2000"/>
              <a:buNone/>
            </a:pPr>
            <a:endParaRPr lang="en-US" sz="7200" b="1" dirty="0">
              <a:solidFill>
                <a:schemeClr val="tx1"/>
              </a:solidFill>
            </a:endParaRPr>
          </a:p>
          <a:p>
            <a:pPr marL="135464" indent="0">
              <a:buSzPts val="2000"/>
              <a:buNone/>
            </a:pPr>
            <a:endParaRPr lang="en-US" sz="2000" b="1" dirty="0">
              <a:solidFill>
                <a:schemeClr val="tx1"/>
              </a:solidFill>
            </a:endParaRPr>
          </a:p>
          <a:p>
            <a:pPr marL="135464" indent="0">
              <a:buSzPts val="2000"/>
              <a:buNone/>
            </a:pP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6BCC472-EE0B-429E-AD8D-B3BB9BFF2490}"/>
              </a:ext>
            </a:extLst>
          </p:cNvPr>
          <p:cNvGrpSpPr>
            <a:grpSpLocks/>
          </p:cNvGrpSpPr>
          <p:nvPr/>
        </p:nvGrpSpPr>
        <p:grpSpPr bwMode="auto">
          <a:xfrm>
            <a:off x="0" y="6134882"/>
            <a:ext cx="11785600" cy="881698"/>
            <a:chOff x="0" y="4131674"/>
            <a:chExt cx="9144000" cy="101182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79B8204-6C14-4D53-B6A0-F2B9CF468768}"/>
                </a:ext>
              </a:extLst>
            </p:cNvPr>
            <p:cNvSpPr/>
            <p:nvPr/>
          </p:nvSpPr>
          <p:spPr>
            <a:xfrm>
              <a:off x="228600" y="4131674"/>
              <a:ext cx="8915400" cy="882135"/>
            </a:xfrm>
            <a:prstGeom prst="rect">
              <a:avLst/>
            </a:prstGeom>
            <a:gradFill flip="none" rotWithShape="1">
              <a:gsLst>
                <a:gs pos="0">
                  <a:srgbClr val="C0504D">
                    <a:shade val="30000"/>
                    <a:satMod val="115000"/>
                  </a:srgbClr>
                </a:gs>
                <a:gs pos="50000">
                  <a:srgbClr val="C0504D">
                    <a:shade val="67500"/>
                    <a:satMod val="115000"/>
                  </a:srgbClr>
                </a:gs>
                <a:gs pos="100000">
                  <a:srgbClr val="C0504D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BBBAD9F-AACA-4CCE-AEA2-BA0FEC81A3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48150"/>
              <a:ext cx="3276600" cy="89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9F730DF-08CD-4D72-91BF-89FAFA24A7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3276600" y="4318892"/>
              <a:ext cx="5867400" cy="741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arlow Solid Italic" panose="04030604020F02020D02" pitchFamily="82" charset="0"/>
                  <a:ea typeface="+mn-ea"/>
                  <a:cs typeface="Arial"/>
                  <a:sym typeface="Arial"/>
                </a:rPr>
                <a:t>Where Your Heart Has A Home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7214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257</Words>
  <Application>Microsoft Office PowerPoint</Application>
  <PresentationFormat>Widescreen</PresentationFormat>
  <Paragraphs>55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Permanent Marker</vt:lpstr>
      <vt:lpstr>Harlow Solid Italic</vt:lpstr>
      <vt:lpstr>Arial</vt:lpstr>
      <vt:lpstr>Office Theme</vt:lpstr>
      <vt:lpstr>PowerPoint Presentation</vt:lpstr>
      <vt:lpstr>….For Your Eye’s Only….</vt:lpstr>
      <vt:lpstr>A Few Facts About The Bible</vt:lpstr>
      <vt:lpstr>Is It Possible That This Brother is Right?</vt:lpstr>
      <vt:lpstr>Discussion </vt:lpstr>
      <vt:lpstr>A Few Reasons To Be A Bible Reader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Samuel Roberts Jr</dc:creator>
  <cp:lastModifiedBy>Samuel Roberts Jr</cp:lastModifiedBy>
  <cp:revision>769</cp:revision>
  <dcterms:modified xsi:type="dcterms:W3CDTF">2022-08-14T12:46:26Z</dcterms:modified>
</cp:coreProperties>
</file>