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4" r:id="rId7"/>
    <p:sldId id="260" r:id="rId8"/>
    <p:sldId id="261" r:id="rId9"/>
    <p:sldId id="267" r:id="rId10"/>
    <p:sldId id="268" r:id="rId11"/>
    <p:sldId id="269" r:id="rId12"/>
    <p:sldId id="270" r:id="rId13"/>
    <p:sldId id="266" r:id="rId14"/>
    <p:sldId id="271" r:id="rId15"/>
    <p:sldId id="265" r:id="rId16"/>
    <p:sldId id="262" r:id="rId17"/>
    <p:sldId id="263" r:id="rId18"/>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4A7ADE-0FA8-401C-9936-5A82124B601A}" v="197" dt="2022-05-15T13:29:12.362"/>
    <p1510:client id="{0D2E2E22-629C-45AD-B6C2-BD572DAB0198}" v="33" dt="2022-05-29T13:42:10.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en-US" sz="6000" b="0" strike="noStrike" spc="-1">
                <a:solidFill>
                  <a:srgbClr val="000000"/>
                </a:solidFill>
                <a:latin typeface="Calibri Light"/>
              </a:rPr>
              <a:t>Click to edit Master title style</a:t>
            </a:r>
            <a:endParaRPr lang="en-US"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20A55AFD-447F-4D81-8C45-8D5F497E74B5}" type="datetime">
              <a:rPr lang="en-US" sz="1200" b="0" strike="noStrike" spc="-1">
                <a:solidFill>
                  <a:srgbClr val="8B8B8B"/>
                </a:solidFill>
                <a:latin typeface="Calibri"/>
              </a:rPr>
              <a:t>5/29/2022</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4AEBE251-A3F2-463C-94DB-9A0F706D1D23}"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to edit Master text styles</a:t>
            </a:r>
          </a:p>
          <a:p>
            <a:pPr marL="685800" lvl="1" indent="-228240">
              <a:lnSpc>
                <a:spcPct val="9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9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9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9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3" name="PlaceHolder 3"/>
          <p:cNvSpPr>
            <a:spLocks noGrp="1"/>
          </p:cNvSpPr>
          <p:nvPr>
            <p:ph type="dt"/>
          </p:nvPr>
        </p:nvSpPr>
        <p:spPr>
          <a:xfrm>
            <a:off x="838080" y="6356520"/>
            <a:ext cx="2742840" cy="364680"/>
          </a:xfrm>
          <a:prstGeom prst="rect">
            <a:avLst/>
          </a:prstGeom>
        </p:spPr>
        <p:txBody>
          <a:bodyPr anchor="ctr">
            <a:noAutofit/>
          </a:bodyPr>
          <a:lstStyle/>
          <a:p>
            <a:pPr>
              <a:lnSpc>
                <a:spcPct val="100000"/>
              </a:lnSpc>
            </a:pPr>
            <a:fld id="{C336B519-E4A0-4736-B5A8-84F155EA9FD3}" type="datetime">
              <a:rPr lang="en-US" sz="1200" b="0" strike="noStrike" spc="-1">
                <a:solidFill>
                  <a:srgbClr val="8B8B8B"/>
                </a:solidFill>
                <a:latin typeface="Calibri"/>
              </a:rPr>
              <a:t>5/29/2022</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EC61DE10-E1B2-41E9-8F7E-B2D5AD0E7E28}"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Presupposition" TargetMode="External"/><Relationship Id="rId3" Type="http://schemas.openxmlformats.org/officeDocument/2006/relationships/hyperlink" Target="https://en.wikipedia.org/wiki/Biblical_hermeneutics" TargetMode="External"/><Relationship Id="rId7" Type="http://schemas.openxmlformats.org/officeDocument/2006/relationships/hyperlink" Target="https://en.wikipedia.org/wiki/Semiotics" TargetMode="External"/><Relationship Id="rId12" Type="http://schemas.openxmlformats.org/officeDocument/2006/relationships/hyperlink" Target="https://en.wikipedia.org/wiki/Text_(literary_theory)" TargetMode="External"/><Relationship Id="rId2" Type="http://schemas.openxmlformats.org/officeDocument/2006/relationships/hyperlink" Target="https://en.wikipedia.org/wiki/Methodology" TargetMode="External"/><Relationship Id="rId1" Type="http://schemas.openxmlformats.org/officeDocument/2006/relationships/slideLayout" Target="../slideLayouts/slideLayout13.xml"/><Relationship Id="rId6" Type="http://schemas.openxmlformats.org/officeDocument/2006/relationships/hyperlink" Target="https://en.wikipedia.org/wiki/Hermeneutics#Modern_hermeneutics" TargetMode="External"/><Relationship Id="rId11" Type="http://schemas.openxmlformats.org/officeDocument/2006/relationships/hyperlink" Target="https://en.wikipedia.org/wiki/Religious_texts" TargetMode="External"/><Relationship Id="rId5" Type="http://schemas.openxmlformats.org/officeDocument/2006/relationships/hyperlink" Target="https://en.wikipedia.org/wiki/Philosophy" TargetMode="External"/><Relationship Id="rId10" Type="http://schemas.openxmlformats.org/officeDocument/2006/relationships/hyperlink" Target="https://en.wikipedia.org/wiki/Exegesis" TargetMode="External"/><Relationship Id="rId4" Type="http://schemas.openxmlformats.org/officeDocument/2006/relationships/hyperlink" Target="https://en.wikipedia.org/wiki/Wisdom_literature" TargetMode="External"/><Relationship Id="rId9" Type="http://schemas.openxmlformats.org/officeDocument/2006/relationships/hyperlink" Target="https://en.wikipedia.org/wiki/Humaniti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noAutofit/>
          </a:bodyPr>
          <a:lstStyle/>
          <a:p>
            <a:pPr algn="ctr">
              <a:lnSpc>
                <a:spcPct val="90000"/>
              </a:lnSpc>
            </a:pPr>
            <a:r>
              <a:rPr lang="en-US" sz="6000" b="0" strike="noStrike" spc="-1">
                <a:solidFill>
                  <a:srgbClr val="000000"/>
                </a:solidFill>
                <a:latin typeface="Calibri Light"/>
              </a:rPr>
              <a:t>Young Adults Class</a:t>
            </a:r>
            <a:endParaRPr lang="en-US"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noAutofit/>
          </a:bodyPr>
          <a:lstStyle/>
          <a:p>
            <a:pPr algn="ctr">
              <a:lnSpc>
                <a:spcPct val="90000"/>
              </a:lnSpc>
              <a:spcBef>
                <a:spcPts val="1001"/>
              </a:spcBef>
            </a:pPr>
            <a:r>
              <a:rPr lang="en-US" sz="2400" b="0" strike="noStrike" spc="-1">
                <a:solidFill>
                  <a:srgbClr val="000000"/>
                </a:solidFill>
                <a:latin typeface="Calibri"/>
              </a:rPr>
              <a:t>Wheless church of Christ</a:t>
            </a:r>
            <a:endParaRPr lang="en-US" sz="2400" b="0" strike="noStrike" spc="-1">
              <a:latin typeface="Arial"/>
            </a:endParaRPr>
          </a:p>
        </p:txBody>
      </p:sp>
      <p:pic>
        <p:nvPicPr>
          <p:cNvPr id="84" name="Picture 4"/>
          <p:cNvPicPr/>
          <p:nvPr/>
        </p:nvPicPr>
        <p:blipFill>
          <a:blip r:embed="rId2"/>
          <a:stretch/>
        </p:blipFill>
        <p:spPr>
          <a:xfrm>
            <a:off x="4178520" y="797400"/>
            <a:ext cx="3834720" cy="131904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lIns="91440" tIns="45720" rIns="91440" bIns="45720" anchor="ctr">
            <a:noAutofit/>
          </a:bodyPr>
          <a:lstStyle/>
          <a:p>
            <a:pPr algn="ctr">
              <a:lnSpc>
                <a:spcPct val="90000"/>
              </a:lnSpc>
            </a:pPr>
            <a:r>
              <a:rPr lang="en-US" sz="4400" spc="-1" dirty="0">
                <a:solidFill>
                  <a:srgbClr val="000000"/>
                </a:solidFill>
                <a:latin typeface="Calibri Light"/>
              </a:rPr>
              <a:t>Exegesis</a:t>
            </a:r>
            <a:endParaRPr lang="en-US" sz="4400" b="0" strike="noStrike" spc="-1" dirty="0">
              <a:solidFill>
                <a:srgbClr val="000000"/>
              </a:solidFill>
              <a:latin typeface="Calibri"/>
            </a:endParaRPr>
          </a:p>
        </p:txBody>
      </p:sp>
      <p:sp>
        <p:nvSpPr>
          <p:cNvPr id="94" name="TextShape 2"/>
          <p:cNvSpPr txBox="1"/>
          <p:nvPr/>
        </p:nvSpPr>
        <p:spPr>
          <a:xfrm>
            <a:off x="838080" y="1550138"/>
            <a:ext cx="10515240" cy="4350960"/>
          </a:xfrm>
          <a:prstGeom prst="rect">
            <a:avLst/>
          </a:prstGeom>
          <a:noFill/>
          <a:ln>
            <a:noFill/>
          </a:ln>
        </p:spPr>
        <p:txBody>
          <a:bodyPr lIns="91440" tIns="45720" rIns="91440" bIns="45720" anchor="t">
            <a:noAutofit/>
          </a:bodyPr>
          <a:lstStyle/>
          <a:p>
            <a:pPr>
              <a:buClr>
                <a:srgbClr val="000000"/>
              </a:buClr>
            </a:pPr>
            <a:r>
              <a:rPr lang="en-US" sz="1600" b="1" spc="-1" dirty="0">
                <a:ea typeface="+mn-lt"/>
                <a:cs typeface="+mn-lt"/>
              </a:rPr>
              <a:t>7. Obscure passages must be interpreted in harmony with clearer ones.</a:t>
            </a:r>
            <a:br>
              <a:rPr lang="en-US" sz="1600" b="1" spc="-1" dirty="0">
                <a:ea typeface="+mn-lt"/>
                <a:cs typeface="+mn-lt"/>
              </a:rPr>
            </a:br>
            <a:r>
              <a:rPr lang="en-US" sz="1600" b="1" spc="-1" dirty="0">
                <a:ea typeface="+mn-lt"/>
                <a:cs typeface="+mn-lt"/>
              </a:rPr>
              <a:t>(We can't take a possible symbolic rationale of a verse over the literal ones that talk of the same topic.)</a:t>
            </a:r>
            <a:br>
              <a:rPr lang="en-US" sz="1600" b="1" spc="-1" dirty="0">
                <a:ea typeface="+mn-lt"/>
                <a:cs typeface="+mn-lt"/>
              </a:rPr>
            </a:br>
            <a:br>
              <a:rPr lang="en-US" sz="1600" b="1" spc="-1" dirty="0">
                <a:ea typeface="+mn-lt"/>
                <a:cs typeface="+mn-lt"/>
              </a:rPr>
            </a:br>
            <a:r>
              <a:rPr lang="en-US" sz="1600" b="1" spc="-1" dirty="0">
                <a:ea typeface="+mn-lt"/>
                <a:cs typeface="+mn-lt"/>
              </a:rPr>
              <a:t>8. Scripture must be interpreted in harmony with idiomatic(</a:t>
            </a:r>
            <a:r>
              <a:rPr lang="en-US" sz="1600" spc="-1" dirty="0">
                <a:ea typeface="+mn-lt"/>
                <a:cs typeface="+mn-lt"/>
              </a:rPr>
              <a:t>appropriate to the style of art or music associated with a particular period, individual, or group) </a:t>
            </a:r>
            <a:r>
              <a:rPr lang="en-US" sz="1600" b="1" spc="-1" dirty="0">
                <a:ea typeface="+mn-lt"/>
                <a:cs typeface="+mn-lt"/>
              </a:rPr>
              <a:t>usage.</a:t>
            </a:r>
            <a:br>
              <a:rPr lang="en-US" sz="1600" b="1" spc="-1" dirty="0">
                <a:ea typeface="+mn-lt"/>
                <a:cs typeface="+mn-lt"/>
              </a:rPr>
            </a:br>
            <a:br>
              <a:rPr lang="en-US" sz="1600" b="1" spc="-1" dirty="0">
                <a:ea typeface="+mn-lt"/>
                <a:cs typeface="+mn-lt"/>
              </a:rPr>
            </a:br>
            <a:r>
              <a:rPr lang="en-US" sz="1600" b="1" spc="-1" dirty="0">
                <a:ea typeface="+mn-lt"/>
                <a:cs typeface="+mn-lt"/>
              </a:rPr>
              <a:t>9.</a:t>
            </a:r>
            <a:r>
              <a:rPr lang="en-US" sz="1600" spc="-1" dirty="0">
                <a:ea typeface="+mn-lt"/>
                <a:cs typeface="+mn-lt"/>
              </a:rPr>
              <a:t> </a:t>
            </a:r>
            <a:r>
              <a:rPr lang="en-US" sz="1600" b="1" u="sng" spc="-1" dirty="0">
                <a:ea typeface="+mn-lt"/>
                <a:cs typeface="+mn-lt"/>
              </a:rPr>
              <a:t>All</a:t>
            </a:r>
            <a:r>
              <a:rPr lang="en-US" sz="1600" b="1" spc="-1" dirty="0">
                <a:ea typeface="+mn-lt"/>
                <a:cs typeface="+mn-lt"/>
              </a:rPr>
              <a:t> passages on every subject should be studied.</a:t>
            </a:r>
            <a:br>
              <a:rPr lang="en-US" sz="1600" b="1" spc="-1" dirty="0">
                <a:ea typeface="+mn-lt"/>
                <a:cs typeface="+mn-lt"/>
              </a:rPr>
            </a:br>
            <a:br>
              <a:rPr lang="en-US" sz="1600" b="1" spc="-1" dirty="0">
                <a:ea typeface="+mn-lt"/>
                <a:cs typeface="+mn-lt"/>
              </a:rPr>
            </a:br>
            <a:r>
              <a:rPr lang="en-US" sz="1600" b="1" spc="-1" dirty="0">
                <a:ea typeface="+mn-lt"/>
                <a:cs typeface="+mn-lt"/>
              </a:rPr>
              <a:t>10. Observe a proper balance do not over emphasize one part of a passage to the detriment of another part.</a:t>
            </a:r>
            <a:br>
              <a:rPr lang="en-US" sz="1600" b="1" spc="-1" dirty="0">
                <a:ea typeface="+mn-lt"/>
                <a:cs typeface="+mn-lt"/>
              </a:rPr>
            </a:br>
            <a:br>
              <a:rPr lang="en-US" sz="1600" b="1" spc="-1" dirty="0">
                <a:ea typeface="+mn-lt"/>
                <a:cs typeface="+mn-lt"/>
              </a:rPr>
            </a:br>
            <a:r>
              <a:rPr lang="en-US" sz="1600" b="1" spc="-1" dirty="0">
                <a:ea typeface="+mn-lt"/>
                <a:cs typeface="+mn-lt"/>
              </a:rPr>
              <a:t>11. Rightly divide Covenants, Books, Dispensations, etc.</a:t>
            </a:r>
            <a:br>
              <a:rPr lang="en-US" sz="1600" b="1" spc="-1" dirty="0">
                <a:ea typeface="+mn-lt"/>
                <a:cs typeface="+mn-lt"/>
              </a:rPr>
            </a:br>
            <a:br>
              <a:rPr lang="en-US" sz="1600" b="1" spc="-1" dirty="0">
                <a:ea typeface="+mn-lt"/>
                <a:cs typeface="+mn-lt"/>
              </a:rPr>
            </a:br>
            <a:r>
              <a:rPr lang="en-US" sz="1600" b="1" spc="-1" dirty="0">
                <a:ea typeface="+mn-lt"/>
                <a:cs typeface="+mn-lt"/>
              </a:rPr>
              <a:t>12. Rightly divide language: e.g.. Symbolic, Prophetic, and Literal language.</a:t>
            </a:r>
            <a:br>
              <a:rPr lang="en-US" sz="1600" b="1" spc="-1" dirty="0">
                <a:ea typeface="+mn-lt"/>
                <a:cs typeface="+mn-lt"/>
              </a:rPr>
            </a:br>
            <a:br>
              <a:rPr lang="en-US" sz="1600" b="1" spc="-1" dirty="0">
                <a:ea typeface="+mn-lt"/>
                <a:cs typeface="+mn-lt"/>
              </a:rPr>
            </a:br>
            <a:r>
              <a:rPr lang="en-US" sz="1600" b="1" spc="-1" dirty="0">
                <a:ea typeface="+mn-lt"/>
                <a:cs typeface="+mn-lt"/>
              </a:rPr>
              <a:t>13. Know the meaning of words and sentences.</a:t>
            </a:r>
            <a:br>
              <a:rPr lang="en-US" sz="1600" b="1" spc="-1" dirty="0">
                <a:ea typeface="+mn-lt"/>
                <a:cs typeface="+mn-lt"/>
              </a:rPr>
            </a:br>
            <a:r>
              <a:rPr lang="en-US" sz="1600" b="1" spc="-1" dirty="0">
                <a:ea typeface="+mn-lt"/>
                <a:cs typeface="+mn-lt"/>
              </a:rPr>
              <a:t>(sometimes this means digging into the etymology of words - usually a lexicon is sufficient.)</a:t>
            </a:r>
            <a:br>
              <a:rPr lang="en-US" sz="1600" b="1" spc="-1" dirty="0">
                <a:ea typeface="+mn-lt"/>
                <a:cs typeface="+mn-lt"/>
              </a:rPr>
            </a:br>
            <a:br>
              <a:rPr lang="en-US" sz="1600" spc="-1" dirty="0">
                <a:ea typeface="+mn-lt"/>
                <a:cs typeface="+mn-lt"/>
              </a:rPr>
            </a:br>
            <a:endParaRPr lang="en-US" sz="1600" b="0" strike="noStrike" spc="-1" dirty="0">
              <a:solidFill>
                <a:srgbClr val="000000"/>
              </a:solidFill>
              <a:latin typeface="Arial"/>
              <a:cs typeface="Arial"/>
            </a:endParaRPr>
          </a:p>
        </p:txBody>
      </p:sp>
    </p:spTree>
    <p:extLst>
      <p:ext uri="{BB962C8B-B14F-4D97-AF65-F5344CB8AC3E}">
        <p14:creationId xmlns:p14="http://schemas.microsoft.com/office/powerpoint/2010/main" val="167412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lIns="91440" tIns="45720" rIns="91440" bIns="45720" anchor="ctr">
            <a:noAutofit/>
          </a:bodyPr>
          <a:lstStyle/>
          <a:p>
            <a:pPr algn="ctr">
              <a:lnSpc>
                <a:spcPct val="90000"/>
              </a:lnSpc>
            </a:pPr>
            <a:r>
              <a:rPr lang="en-US" sz="4400" spc="-1" dirty="0">
                <a:solidFill>
                  <a:srgbClr val="000000"/>
                </a:solidFill>
                <a:latin typeface="Calibri Light"/>
              </a:rPr>
              <a:t>Exegesis</a:t>
            </a:r>
            <a:endParaRPr lang="en-US" sz="4400" b="0" strike="noStrike" spc="-1" dirty="0">
              <a:solidFill>
                <a:srgbClr val="000000"/>
              </a:solidFill>
              <a:latin typeface="Calibri"/>
            </a:endParaRPr>
          </a:p>
        </p:txBody>
      </p:sp>
      <p:sp>
        <p:nvSpPr>
          <p:cNvPr id="94" name="TextShape 2"/>
          <p:cNvSpPr txBox="1"/>
          <p:nvPr/>
        </p:nvSpPr>
        <p:spPr>
          <a:xfrm>
            <a:off x="838080" y="1550138"/>
            <a:ext cx="10515240" cy="4681466"/>
          </a:xfrm>
          <a:prstGeom prst="rect">
            <a:avLst/>
          </a:prstGeom>
          <a:noFill/>
          <a:ln>
            <a:noFill/>
          </a:ln>
        </p:spPr>
        <p:txBody>
          <a:bodyPr lIns="91440" tIns="45720" rIns="91440" bIns="45720" anchor="t">
            <a:noAutofit/>
          </a:bodyPr>
          <a:lstStyle/>
          <a:p>
            <a:pPr>
              <a:buClr>
                <a:srgbClr val="000000"/>
              </a:buClr>
              <a:buFont typeface="Arial"/>
              <a:buChar char="•"/>
            </a:pPr>
            <a:r>
              <a:rPr lang="en-US" sz="2000" spc="-1" dirty="0">
                <a:ea typeface="+mn-lt"/>
                <a:cs typeface="+mn-lt"/>
              </a:rPr>
              <a:t>14. Know the limits of revelation. The Bible was not meant to be a scientific handbook or a complete history book.</a:t>
            </a:r>
            <a:br>
              <a:rPr lang="en-US" sz="2000" spc="-1" dirty="0">
                <a:ea typeface="+mn-lt"/>
                <a:cs typeface="+mn-lt"/>
              </a:rPr>
            </a:br>
            <a:br>
              <a:rPr lang="en-US" sz="2000" spc="-1" dirty="0">
                <a:ea typeface="+mn-lt"/>
                <a:cs typeface="+mn-lt"/>
              </a:rPr>
            </a:br>
            <a:br>
              <a:rPr lang="en-US" sz="2000" spc="-1" dirty="0">
                <a:ea typeface="+mn-lt"/>
                <a:cs typeface="+mn-lt"/>
              </a:rPr>
            </a:br>
            <a:r>
              <a:rPr lang="en-US" sz="2000" b="1" spc="-1" dirty="0">
                <a:ea typeface="+mn-lt"/>
                <a:cs typeface="+mn-lt"/>
              </a:rPr>
              <a:t>Bible interpretation is for the purpose of letting God speak to man. God speaks through His word.</a:t>
            </a:r>
            <a:br>
              <a:rPr lang="en-US" sz="2000" b="1" spc="-1" dirty="0">
                <a:ea typeface="+mn-lt"/>
                <a:cs typeface="+mn-lt"/>
              </a:rPr>
            </a:br>
            <a:br>
              <a:rPr lang="en-US" sz="2000" spc="-1" dirty="0">
                <a:ea typeface="+mn-lt"/>
                <a:cs typeface="+mn-lt"/>
              </a:rPr>
            </a:br>
            <a:r>
              <a:rPr lang="en-US" sz="2000" spc="-1" dirty="0">
                <a:ea typeface="+mn-lt"/>
                <a:cs typeface="+mn-lt"/>
              </a:rPr>
              <a:t>A. God's word must be approached with an open mind, in humility, with the idea to learn.</a:t>
            </a:r>
            <a:br>
              <a:rPr lang="en-US" sz="2000" spc="-1" dirty="0">
                <a:ea typeface="+mn-lt"/>
                <a:cs typeface="+mn-lt"/>
              </a:rPr>
            </a:br>
            <a:br>
              <a:rPr lang="en-US" sz="2000" spc="-1" dirty="0">
                <a:ea typeface="+mn-lt"/>
                <a:cs typeface="+mn-lt"/>
              </a:rPr>
            </a:br>
            <a:r>
              <a:rPr lang="en-US" sz="2000" spc="-1" dirty="0">
                <a:ea typeface="+mn-lt"/>
                <a:cs typeface="+mn-lt"/>
              </a:rPr>
              <a:t>1. The student must keep himself busy with EXEGESIS, i.e. Getting out of God's word what God has put in there in the first place.</a:t>
            </a:r>
            <a:br>
              <a:rPr lang="en-US" sz="2000" spc="-1" dirty="0">
                <a:ea typeface="+mn-lt"/>
                <a:cs typeface="+mn-lt"/>
              </a:rPr>
            </a:br>
            <a:br>
              <a:rPr lang="en-US" sz="2000" spc="-1" dirty="0">
                <a:ea typeface="+mn-lt"/>
                <a:cs typeface="+mn-lt"/>
              </a:rPr>
            </a:br>
            <a:r>
              <a:rPr lang="en-US" sz="2000" spc="-1" dirty="0">
                <a:ea typeface="+mn-lt"/>
                <a:cs typeface="+mn-lt"/>
              </a:rPr>
              <a:t>2. The student must guard most against EISEGESIS, i.e. Reading into God's word what you have already decided to believe.</a:t>
            </a:r>
            <a:endParaRPr lang="en-US" sz="2000" dirty="0">
              <a:ea typeface="+mn-lt"/>
              <a:cs typeface="+mn-lt"/>
            </a:endParaRPr>
          </a:p>
          <a:p>
            <a:pPr marL="228600" indent="-227965">
              <a:lnSpc>
                <a:spcPct val="90000"/>
              </a:lnSpc>
              <a:spcBef>
                <a:spcPts val="1001"/>
              </a:spcBef>
              <a:buClr>
                <a:srgbClr val="000000"/>
              </a:buClr>
              <a:buFont typeface="Arial"/>
              <a:buChar char="•"/>
            </a:pPr>
            <a:endParaRPr lang="en-US" sz="2800" b="0" strike="noStrike" spc="-1" dirty="0">
              <a:solidFill>
                <a:srgbClr val="000000"/>
              </a:solidFill>
              <a:latin typeface="Calibri"/>
            </a:endParaRPr>
          </a:p>
        </p:txBody>
      </p:sp>
    </p:spTree>
    <p:extLst>
      <p:ext uri="{BB962C8B-B14F-4D97-AF65-F5344CB8AC3E}">
        <p14:creationId xmlns:p14="http://schemas.microsoft.com/office/powerpoint/2010/main" val="84748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921209"/>
          </a:xfrm>
          <a:prstGeom prst="rect">
            <a:avLst/>
          </a:prstGeom>
          <a:noFill/>
          <a:ln>
            <a:noFill/>
          </a:ln>
        </p:spPr>
        <p:txBody>
          <a:bodyPr lIns="91440" tIns="45720" rIns="91440" bIns="45720" anchor="ctr">
            <a:noAutofit/>
          </a:bodyPr>
          <a:lstStyle/>
          <a:p>
            <a:pPr algn="ctr">
              <a:lnSpc>
                <a:spcPct val="90000"/>
              </a:lnSpc>
            </a:pPr>
            <a:r>
              <a:rPr lang="en-US" sz="4400" spc="-1" dirty="0">
                <a:solidFill>
                  <a:srgbClr val="000000"/>
                </a:solidFill>
                <a:latin typeface="Calibri Light"/>
              </a:rPr>
              <a:t>Exegesis</a:t>
            </a:r>
            <a:endParaRPr lang="en-US" sz="4400" b="0" strike="noStrike" spc="-1" dirty="0">
              <a:solidFill>
                <a:srgbClr val="000000"/>
              </a:solidFill>
              <a:latin typeface="Calibri"/>
            </a:endParaRPr>
          </a:p>
        </p:txBody>
      </p:sp>
      <p:sp>
        <p:nvSpPr>
          <p:cNvPr id="94" name="TextShape 2"/>
          <p:cNvSpPr txBox="1"/>
          <p:nvPr/>
        </p:nvSpPr>
        <p:spPr>
          <a:xfrm>
            <a:off x="838079" y="1283898"/>
            <a:ext cx="10515240" cy="5333295"/>
          </a:xfrm>
          <a:prstGeom prst="rect">
            <a:avLst/>
          </a:prstGeom>
          <a:noFill/>
          <a:ln>
            <a:noFill/>
          </a:ln>
        </p:spPr>
        <p:txBody>
          <a:bodyPr lIns="91440" tIns="45720" rIns="91440" bIns="45720" anchor="t">
            <a:noAutofit/>
          </a:bodyPr>
          <a:lstStyle/>
          <a:p>
            <a:pPr>
              <a:buClr>
                <a:srgbClr val="000000"/>
              </a:buClr>
              <a:buFont typeface="Arial"/>
              <a:buChar char="•"/>
            </a:pPr>
            <a:r>
              <a:rPr lang="en-US" sz="2000" spc="-1" dirty="0">
                <a:ea typeface="+mn-lt"/>
                <a:cs typeface="+mn-lt"/>
              </a:rPr>
              <a:t> Putting it into action (How to do it)</a:t>
            </a:r>
            <a:endParaRPr lang="en-US" sz="2000" dirty="0">
              <a:ea typeface="+mn-lt"/>
              <a:cs typeface="+mn-lt"/>
            </a:endParaRPr>
          </a:p>
          <a:p>
            <a:pPr>
              <a:buClr>
                <a:srgbClr val="000000"/>
              </a:buClr>
              <a:buFont typeface="Arial"/>
              <a:buChar char="•"/>
            </a:pPr>
            <a:r>
              <a:rPr lang="en-US" sz="2000" spc="-1" dirty="0">
                <a:ea typeface="+mn-lt"/>
                <a:cs typeface="+mn-lt"/>
              </a:rPr>
              <a:t> Tools</a:t>
            </a:r>
            <a:endParaRPr lang="en-US" sz="2000" dirty="0">
              <a:ea typeface="+mn-lt"/>
              <a:cs typeface="+mn-lt"/>
            </a:endParaRPr>
          </a:p>
          <a:p>
            <a:pPr lvl="1">
              <a:buClr>
                <a:srgbClr val="000000"/>
              </a:buClr>
              <a:buFont typeface="Arial"/>
              <a:buChar char="•"/>
            </a:pPr>
            <a:r>
              <a:rPr lang="en-US" sz="2000" spc="-1" dirty="0">
                <a:ea typeface="+mn-lt"/>
                <a:cs typeface="+mn-lt"/>
              </a:rPr>
              <a:t>Lexicon, Concordance, Commentary</a:t>
            </a:r>
          </a:p>
          <a:p>
            <a:pPr lvl="1">
              <a:buClr>
                <a:srgbClr val="000000"/>
              </a:buClr>
              <a:buFont typeface="Arial"/>
              <a:buChar char="•"/>
            </a:pPr>
            <a:r>
              <a:rPr lang="en-US" sz="2000" spc="-1" dirty="0">
                <a:ea typeface="+mn-lt"/>
                <a:cs typeface="+mn-lt"/>
              </a:rPr>
              <a:t>Bible Versions</a:t>
            </a:r>
          </a:p>
          <a:p>
            <a:pPr>
              <a:buClr>
                <a:srgbClr val="000000"/>
              </a:buClr>
              <a:buFont typeface="Arial"/>
              <a:buChar char="•"/>
            </a:pPr>
            <a:r>
              <a:rPr lang="en-US" sz="2000" spc="-1" dirty="0">
                <a:ea typeface="+mn-lt"/>
                <a:cs typeface="+mn-lt"/>
              </a:rPr>
              <a:t> Reading</a:t>
            </a:r>
            <a:endParaRPr lang="en-US" sz="2000" dirty="0"/>
          </a:p>
          <a:p>
            <a:pPr>
              <a:buClr>
                <a:srgbClr val="000000"/>
              </a:buClr>
              <a:buFont typeface="Arial"/>
              <a:buChar char="•"/>
            </a:pPr>
            <a:r>
              <a:rPr lang="en-US" sz="2000" spc="-1" dirty="0">
                <a:ea typeface="+mn-lt"/>
                <a:cs typeface="+mn-lt"/>
              </a:rPr>
              <a:t> Prayer/Meditation</a:t>
            </a:r>
            <a:endParaRPr lang="en-US" sz="2000"/>
          </a:p>
          <a:p>
            <a:pPr>
              <a:buClr>
                <a:srgbClr val="000000"/>
              </a:buClr>
              <a:buFont typeface="Arial"/>
              <a:buChar char="•"/>
            </a:pPr>
            <a:r>
              <a:rPr lang="en-US" sz="2000" spc="-1" dirty="0">
                <a:ea typeface="+mn-lt"/>
                <a:cs typeface="+mn-lt"/>
              </a:rPr>
              <a:t> Impact of spiritual relationship with God and sin</a:t>
            </a:r>
            <a:endParaRPr lang="en-US" sz="2000"/>
          </a:p>
          <a:p>
            <a:pPr>
              <a:buClr>
                <a:srgbClr val="000000"/>
              </a:buClr>
              <a:buFont typeface="Arial"/>
              <a:buChar char="•"/>
            </a:pPr>
            <a:r>
              <a:rPr lang="en-US" sz="2000" spc="-1" dirty="0">
                <a:ea typeface="+mn-lt"/>
                <a:cs typeface="+mn-lt"/>
              </a:rPr>
              <a:t> Beware of spiritual wickedness and human nature</a:t>
            </a:r>
            <a:endParaRPr lang="en-US" sz="2000"/>
          </a:p>
          <a:p>
            <a:pPr>
              <a:buClr>
                <a:srgbClr val="000000"/>
              </a:buClr>
              <a:buFont typeface="Arial"/>
              <a:buChar char="•"/>
            </a:pPr>
            <a:r>
              <a:rPr lang="en-US" sz="2000" spc="-1" dirty="0">
                <a:ea typeface="+mn-lt"/>
                <a:cs typeface="+mn-lt"/>
              </a:rPr>
              <a:t> Examples</a:t>
            </a:r>
            <a:endParaRPr lang="en-US" sz="2000"/>
          </a:p>
          <a:p>
            <a:pPr>
              <a:buClr>
                <a:srgbClr val="000000"/>
              </a:buClr>
              <a:buFont typeface="Arial"/>
              <a:buChar char="•"/>
            </a:pPr>
            <a:r>
              <a:rPr lang="en-US" sz="2000" spc="-1" dirty="0">
                <a:ea typeface="+mn-lt"/>
                <a:cs typeface="+mn-lt"/>
              </a:rPr>
              <a:t> Topics notorious for being misinterpreted</a:t>
            </a:r>
            <a:endParaRPr lang="en-US" sz="2000"/>
          </a:p>
          <a:p>
            <a:pPr>
              <a:buClr>
                <a:srgbClr val="000000"/>
              </a:buClr>
              <a:buFont typeface="Arial"/>
              <a:buChar char="•"/>
            </a:pPr>
            <a:r>
              <a:rPr lang="en-US" sz="2000" spc="-1" dirty="0">
                <a:ea typeface="+mn-lt"/>
                <a:cs typeface="+mn-lt"/>
              </a:rPr>
              <a:t> Faiths that have come about due to “Exegesis” mis/private interpretation</a:t>
            </a:r>
            <a:endParaRPr lang="en-US" sz="2000"/>
          </a:p>
          <a:p>
            <a:pPr>
              <a:buClr>
                <a:srgbClr val="000000"/>
              </a:buClr>
              <a:buFont typeface="Arial"/>
              <a:buChar char="•"/>
            </a:pPr>
            <a:r>
              <a:rPr lang="en-US" sz="2000" spc="-1" dirty="0">
                <a:ea typeface="+mn-lt"/>
                <a:cs typeface="+mn-lt"/>
              </a:rPr>
              <a:t> The importance of respecting and acknowledging scripture appropriately</a:t>
            </a:r>
            <a:endParaRPr lang="en-US" sz="2000" dirty="0"/>
          </a:p>
          <a:p>
            <a:pPr>
              <a:buClr>
                <a:srgbClr val="000000"/>
              </a:buClr>
              <a:buFont typeface="Arial"/>
              <a:buChar char="•"/>
            </a:pPr>
            <a:r>
              <a:rPr lang="en-US" sz="2000" spc="-1" dirty="0">
                <a:ea typeface="+mn-lt"/>
                <a:cs typeface="+mn-lt"/>
              </a:rPr>
              <a:t> All scripture is profitable </a:t>
            </a:r>
            <a:endParaRPr lang="en-US" sz="2000" dirty="0"/>
          </a:p>
          <a:p>
            <a:pPr>
              <a:buClr>
                <a:srgbClr val="000000"/>
              </a:buClr>
              <a:buFont typeface="Arial"/>
              <a:buChar char="•"/>
            </a:pPr>
            <a:r>
              <a:rPr lang="en-US" sz="2000" spc="-1" dirty="0">
                <a:ea typeface="+mn-lt"/>
                <a:cs typeface="+mn-lt"/>
              </a:rPr>
              <a:t> Believing it wholeheartedly</a:t>
            </a:r>
            <a:endParaRPr lang="en-US" sz="2000"/>
          </a:p>
          <a:p>
            <a:pPr>
              <a:buClr>
                <a:srgbClr val="000000"/>
              </a:buClr>
              <a:buFont typeface="Arial"/>
              <a:buChar char="•"/>
            </a:pPr>
            <a:r>
              <a:rPr lang="en-US" sz="2000" spc="-1" dirty="0">
                <a:ea typeface="+mn-lt"/>
                <a:cs typeface="+mn-lt"/>
              </a:rPr>
              <a:t> Inerrant, infallible, complete, inspired, sound, whole</a:t>
            </a:r>
            <a:endParaRPr lang="en-US" sz="2000" dirty="0"/>
          </a:p>
          <a:p>
            <a:pPr>
              <a:buClr>
                <a:srgbClr val="000000"/>
              </a:buClr>
              <a:buFont typeface="Arial"/>
              <a:buChar char="•"/>
            </a:pPr>
            <a:r>
              <a:rPr lang="en-US" sz="2000" spc="-1" dirty="0">
                <a:ea typeface="+mn-lt"/>
                <a:cs typeface="+mn-lt"/>
              </a:rPr>
              <a:t> Bible history</a:t>
            </a:r>
            <a:endParaRPr lang="en-US" sz="2000" dirty="0">
              <a:cs typeface="Arial"/>
            </a:endParaRPr>
          </a:p>
          <a:p>
            <a:pPr>
              <a:buClr>
                <a:srgbClr val="000000"/>
              </a:buClr>
              <a:buFont typeface="Arial"/>
              <a:buChar char="•"/>
            </a:pPr>
            <a:endParaRPr lang="en-US" sz="2800" b="0" strike="noStrike" spc="-1" dirty="0">
              <a:solidFill>
                <a:srgbClr val="000000"/>
              </a:solidFill>
              <a:latin typeface="Arial"/>
              <a:cs typeface="Arial"/>
            </a:endParaRPr>
          </a:p>
          <a:p>
            <a:pPr marL="228600" indent="-227965">
              <a:lnSpc>
                <a:spcPct val="90000"/>
              </a:lnSpc>
              <a:spcBef>
                <a:spcPts val="1001"/>
              </a:spcBef>
              <a:buClr>
                <a:srgbClr val="000000"/>
              </a:buClr>
              <a:buFont typeface="Arial"/>
              <a:buChar char="•"/>
            </a:pPr>
            <a:endParaRPr lang="en-US" sz="2800" spc="-1" dirty="0">
              <a:solidFill>
                <a:srgbClr val="000000"/>
              </a:solidFill>
              <a:latin typeface="Calibri"/>
            </a:endParaRPr>
          </a:p>
        </p:txBody>
      </p:sp>
    </p:spTree>
    <p:extLst>
      <p:ext uri="{BB962C8B-B14F-4D97-AF65-F5344CB8AC3E}">
        <p14:creationId xmlns:p14="http://schemas.microsoft.com/office/powerpoint/2010/main" val="404936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838080" y="365040"/>
            <a:ext cx="10515240" cy="1325160"/>
          </a:xfrm>
          <a:prstGeom prst="rect">
            <a:avLst/>
          </a:prstGeom>
          <a:noFill/>
          <a:ln>
            <a:noFill/>
          </a:ln>
        </p:spPr>
        <p:txBody>
          <a:bodyPr anchor="ctr">
            <a:noAutofit/>
          </a:bodyPr>
          <a:lstStyle/>
          <a:p>
            <a:pPr algn="ctr">
              <a:lnSpc>
                <a:spcPct val="90000"/>
              </a:lnSpc>
            </a:pPr>
            <a:r>
              <a:rPr lang="en-US" sz="4400" b="0" strike="noStrike" spc="-1">
                <a:solidFill>
                  <a:srgbClr val="000000"/>
                </a:solidFill>
                <a:latin typeface="Calibri Light"/>
              </a:rPr>
              <a:t>How To Study the Bible</a:t>
            </a:r>
            <a:endParaRPr lang="en-US" sz="4400" b="0" strike="noStrike" spc="-1">
              <a:solidFill>
                <a:srgbClr val="000000"/>
              </a:solidFill>
              <a:latin typeface="Calibri"/>
            </a:endParaRPr>
          </a:p>
        </p:txBody>
      </p:sp>
      <p:sp>
        <p:nvSpPr>
          <p:cNvPr id="92" name="TextShape 2"/>
          <p:cNvSpPr txBox="1"/>
          <p:nvPr/>
        </p:nvSpPr>
        <p:spPr>
          <a:xfrm>
            <a:off x="838080" y="1690200"/>
            <a:ext cx="10515240" cy="4855899"/>
          </a:xfrm>
          <a:prstGeom prst="rect">
            <a:avLst/>
          </a:prstGeom>
          <a:noFill/>
          <a:ln>
            <a:noFill/>
          </a:ln>
        </p:spPr>
        <p:txBody>
          <a:bodyPr lIns="91440" tIns="45720" rIns="91440" bIns="45720" anchor="t">
            <a:noAutofit/>
          </a:bodyPr>
          <a:lstStyle/>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Exegesis</a:t>
            </a:r>
            <a:r>
              <a:rPr lang="en-US" sz="2600" spc="-1" dirty="0">
                <a:solidFill>
                  <a:srgbClr val="000000"/>
                </a:solidFill>
                <a:latin typeface="Arial"/>
              </a:rPr>
              <a:t> </a:t>
            </a:r>
            <a:endParaRPr lang="en-US" sz="2600" b="0" strike="noStrike" spc="-1">
              <a:solidFill>
                <a:srgbClr val="000000"/>
              </a:solidFill>
              <a:latin typeface="Arial"/>
            </a:endParaRP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Utilizing Technology</a:t>
            </a:r>
            <a:r>
              <a:rPr lang="en-US" sz="2600" spc="-1" dirty="0">
                <a:solidFill>
                  <a:srgbClr val="000000"/>
                </a:solidFill>
                <a:latin typeface="Arial"/>
              </a:rPr>
              <a:t> </a:t>
            </a:r>
            <a:endParaRPr lang="en-US" sz="2600" b="0" strike="noStrike" spc="-1">
              <a:solidFill>
                <a:srgbClr val="000000"/>
              </a:solidFill>
              <a:latin typeface="Arial"/>
            </a:endParaRP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Motivation</a:t>
            </a:r>
            <a:r>
              <a:rPr lang="en-US" sz="2600" spc="-1" dirty="0">
                <a:solidFill>
                  <a:srgbClr val="000000"/>
                </a:solidFill>
                <a:latin typeface="Arial"/>
              </a:rPr>
              <a:t> </a:t>
            </a:r>
            <a:endParaRPr lang="en-US" sz="2600" b="0" strike="noStrike" spc="-1">
              <a:solidFill>
                <a:srgbClr val="000000"/>
              </a:solidFill>
              <a:latin typeface="Arial"/>
            </a:endParaRPr>
          </a:p>
          <a:p>
            <a:pPr marL="457200">
              <a:lnSpc>
                <a:spcPct val="90000"/>
              </a:lnSpc>
              <a:spcBef>
                <a:spcPts val="1001"/>
              </a:spcBef>
              <a:buClr>
                <a:srgbClr val="000000"/>
              </a:buClr>
              <a:buFont typeface="Arial"/>
              <a:buChar char="•"/>
            </a:pPr>
            <a:r>
              <a:rPr lang="en-US" sz="2600" b="0" strike="noStrike" spc="-1" dirty="0">
                <a:solidFill>
                  <a:srgbClr val="000000"/>
                </a:solidFill>
                <a:latin typeface="Arial"/>
              </a:rPr>
              <a:t>What’s Your Why?	</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Warnings</a:t>
            </a:r>
          </a:p>
          <a:p>
            <a:pPr marL="457200">
              <a:lnSpc>
                <a:spcPct val="90000"/>
              </a:lnSpc>
              <a:spcBef>
                <a:spcPts val="1001"/>
              </a:spcBef>
              <a:buClr>
                <a:srgbClr val="000000"/>
              </a:buClr>
              <a:buFont typeface="Arial"/>
              <a:buChar char="•"/>
            </a:pPr>
            <a:r>
              <a:rPr lang="en-US" sz="2600" b="0" strike="noStrike" spc="-1" dirty="0">
                <a:solidFill>
                  <a:srgbClr val="000000"/>
                </a:solidFill>
                <a:latin typeface="Arial"/>
              </a:rPr>
              <a:t>Reading but not learning 2 Tim 3:7</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Application</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Very important with growth</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Righteous judgment</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Life guide</a:t>
            </a:r>
            <a:r>
              <a:rPr lang="en-US" sz="2600" spc="-1" dirty="0">
                <a:solidFill>
                  <a:srgbClr val="000000"/>
                </a:solidFill>
                <a:latin typeface="Arial"/>
              </a:rPr>
              <a:t> </a:t>
            </a:r>
            <a:endParaRPr lang="en-US" sz="2600" b="0" strike="noStrike" spc="-1">
              <a:solidFill>
                <a:srgbClr val="000000"/>
              </a:solidFill>
              <a:latin typeface="Arial"/>
            </a:endParaRPr>
          </a:p>
        </p:txBody>
      </p:sp>
    </p:spTree>
    <p:extLst>
      <p:ext uri="{BB962C8B-B14F-4D97-AF65-F5344CB8AC3E}">
        <p14:creationId xmlns:p14="http://schemas.microsoft.com/office/powerpoint/2010/main" val="3078965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anchor="ctr">
            <a:noAutofit/>
          </a:bodyPr>
          <a:lstStyle/>
          <a:p>
            <a:pPr algn="ctr">
              <a:lnSpc>
                <a:spcPct val="90000"/>
              </a:lnSpc>
            </a:pPr>
            <a:r>
              <a:rPr lang="en-US" sz="4400" b="0" strike="noStrike" spc="-1">
                <a:solidFill>
                  <a:srgbClr val="000000"/>
                </a:solidFill>
                <a:latin typeface="Calibri Light"/>
              </a:rPr>
              <a:t>Questions &amp; Answers</a:t>
            </a:r>
            <a:endParaRPr lang="en-US" sz="4400" b="0" strike="noStrike" spc="-1">
              <a:solidFill>
                <a:srgbClr val="000000"/>
              </a:solidFill>
              <a:latin typeface="Calibri"/>
            </a:endParaRPr>
          </a:p>
        </p:txBody>
      </p:sp>
      <p:sp>
        <p:nvSpPr>
          <p:cNvPr id="94" name="TextShape 2"/>
          <p:cNvSpPr txBox="1"/>
          <p:nvPr/>
        </p:nvSpPr>
        <p:spPr>
          <a:xfrm>
            <a:off x="838080" y="1825560"/>
            <a:ext cx="10515240" cy="4350960"/>
          </a:xfrm>
          <a:prstGeom prst="rect">
            <a:avLst/>
          </a:prstGeom>
          <a:noFill/>
          <a:ln>
            <a:noFill/>
          </a:ln>
        </p:spPr>
        <p:txBody>
          <a:bodyPr>
            <a:noAutofit/>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Any questions?</a:t>
            </a:r>
          </a:p>
        </p:txBody>
      </p:sp>
    </p:spTree>
    <p:extLst>
      <p:ext uri="{BB962C8B-B14F-4D97-AF65-F5344CB8AC3E}">
        <p14:creationId xmlns:p14="http://schemas.microsoft.com/office/powerpoint/2010/main" val="383889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838080" y="365040"/>
            <a:ext cx="10515240" cy="1325160"/>
          </a:xfrm>
          <a:prstGeom prst="rect">
            <a:avLst/>
          </a:prstGeom>
          <a:noFill/>
          <a:ln>
            <a:noFill/>
          </a:ln>
        </p:spPr>
        <p:txBody>
          <a:bodyPr anchor="ctr">
            <a:noAutofit/>
          </a:bodyPr>
          <a:lstStyle/>
          <a:p>
            <a:pPr algn="ctr">
              <a:lnSpc>
                <a:spcPct val="90000"/>
              </a:lnSpc>
            </a:pPr>
            <a:r>
              <a:rPr lang="en-US" sz="4400" b="0" strike="noStrike" spc="-1">
                <a:solidFill>
                  <a:srgbClr val="000000"/>
                </a:solidFill>
                <a:latin typeface="Calibri Light"/>
              </a:rPr>
              <a:t>Thank You</a:t>
            </a:r>
            <a:endParaRPr lang="en-US" sz="4400" b="0" strike="noStrike" spc="-1">
              <a:solidFill>
                <a:srgbClr val="000000"/>
              </a:solidFill>
              <a:latin typeface="Calibri"/>
            </a:endParaRPr>
          </a:p>
        </p:txBody>
      </p:sp>
      <p:pic>
        <p:nvPicPr>
          <p:cNvPr id="96" name="Picture 4"/>
          <p:cNvPicPr/>
          <p:nvPr/>
        </p:nvPicPr>
        <p:blipFill>
          <a:blip r:embed="rId2"/>
          <a:stretch/>
        </p:blipFill>
        <p:spPr>
          <a:xfrm>
            <a:off x="3110040" y="1998360"/>
            <a:ext cx="5524920" cy="1900440"/>
          </a:xfrm>
          <a:prstGeom prst="rect">
            <a:avLst/>
          </a:prstGeom>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38080" y="365040"/>
            <a:ext cx="10515240" cy="1325160"/>
          </a:xfrm>
          <a:prstGeom prst="rect">
            <a:avLst/>
          </a:prstGeom>
          <a:noFill/>
          <a:ln>
            <a:noFill/>
          </a:ln>
        </p:spPr>
        <p:txBody>
          <a:bodyPr anchor="ctr">
            <a:noAutofit/>
          </a:bodyPr>
          <a:lstStyle/>
          <a:p>
            <a:endParaRPr lang="en-US" sz="1800" b="0" strike="noStrike" spc="-1">
              <a:solidFill>
                <a:srgbClr val="000000"/>
              </a:solidFill>
              <a:latin typeface="Calibri"/>
            </a:endParaRPr>
          </a:p>
        </p:txBody>
      </p:sp>
      <p:sp>
        <p:nvSpPr>
          <p:cNvPr id="98" name="TextShape 2"/>
          <p:cNvSpPr txBox="1"/>
          <p:nvPr/>
        </p:nvSpPr>
        <p:spPr>
          <a:xfrm>
            <a:off x="838080" y="1825560"/>
            <a:ext cx="10515240" cy="4350960"/>
          </a:xfrm>
          <a:prstGeom prst="rect">
            <a:avLst/>
          </a:prstGeom>
          <a:noFill/>
          <a:ln>
            <a:noFill/>
          </a:ln>
        </p:spPr>
        <p:txBody>
          <a:bodyPr>
            <a:noAutofit/>
          </a:bodyPr>
          <a:lstStyle/>
          <a:p>
            <a:endParaRPr lang="en-US" sz="2800" b="0" strike="noStrike" spc="-1">
              <a:solidFill>
                <a:srgbClr val="000000"/>
              </a:solidFill>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838080" y="365040"/>
            <a:ext cx="10515240" cy="1325160"/>
          </a:xfrm>
          <a:prstGeom prst="rect">
            <a:avLst/>
          </a:prstGeom>
          <a:noFill/>
          <a:ln>
            <a:noFill/>
          </a:ln>
        </p:spPr>
        <p:txBody>
          <a:bodyPr anchor="ctr">
            <a:noAutofit/>
          </a:bodyPr>
          <a:lstStyle/>
          <a:p>
            <a:pPr algn="ctr">
              <a:lnSpc>
                <a:spcPct val="90000"/>
              </a:lnSpc>
            </a:pPr>
            <a:r>
              <a:rPr lang="en-US" sz="4400" b="0" strike="noStrike" spc="-1">
                <a:solidFill>
                  <a:srgbClr val="000000"/>
                </a:solidFill>
                <a:latin typeface="Calibri Light"/>
              </a:rPr>
              <a:t>Welcome</a:t>
            </a:r>
            <a:endParaRPr lang="en-US" sz="4400" b="0" strike="noStrike" spc="-1">
              <a:solidFill>
                <a:srgbClr val="000000"/>
              </a:solidFill>
              <a:latin typeface="Calibri"/>
            </a:endParaRPr>
          </a:p>
        </p:txBody>
      </p:sp>
      <p:sp>
        <p:nvSpPr>
          <p:cNvPr id="86" name="TextShape 2"/>
          <p:cNvSpPr txBox="1"/>
          <p:nvPr/>
        </p:nvSpPr>
        <p:spPr>
          <a:xfrm>
            <a:off x="666720" y="744480"/>
            <a:ext cx="10515240" cy="4350960"/>
          </a:xfrm>
          <a:prstGeom prst="rect">
            <a:avLst/>
          </a:prstGeom>
          <a:noFill/>
          <a:ln>
            <a:noFill/>
          </a:ln>
        </p:spPr>
        <p:txBody>
          <a:bodyPr>
            <a:noAutofit/>
          </a:bodyPr>
          <a:lstStyle/>
          <a:p>
            <a:pPr>
              <a:lnSpc>
                <a:spcPct val="90000"/>
              </a:lnSpc>
              <a:spcBef>
                <a:spcPts val="1001"/>
              </a:spcBef>
            </a:pPr>
            <a:endParaRPr lang="en-US" sz="2800" b="0" strike="noStrike" spc="-1">
              <a:solidFill>
                <a:srgbClr val="000000"/>
              </a:solidFill>
              <a:latin typeface="Calibri"/>
            </a:endParaRPr>
          </a:p>
          <a:p>
            <a:pPr>
              <a:lnSpc>
                <a:spcPct val="90000"/>
              </a:lnSpc>
              <a:spcBef>
                <a:spcPts val="1001"/>
              </a:spcBef>
            </a:pPr>
            <a:endParaRPr lang="en-US" sz="2800" b="0" strike="noStrike" spc="-1">
              <a:solidFill>
                <a:srgbClr val="000000"/>
              </a:solidFill>
              <a:latin typeface="Calibri"/>
            </a:endParaRPr>
          </a:p>
          <a:p>
            <a:pPr>
              <a:lnSpc>
                <a:spcPct val="90000"/>
              </a:lnSpc>
              <a:spcBef>
                <a:spcPts val="1001"/>
              </a:spcBef>
            </a:pPr>
            <a:endParaRPr lang="en-US" sz="2800" b="0" strike="noStrike" spc="-1">
              <a:solidFill>
                <a:srgbClr val="000000"/>
              </a:solidFill>
              <a:latin typeface="Calibri"/>
            </a:endParaRP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Intro class</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Sign Up Activity </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Topic</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Q&amp;A</a:t>
            </a:r>
          </a:p>
          <a:p>
            <a:pPr>
              <a:lnSpc>
                <a:spcPct val="90000"/>
              </a:lnSpc>
              <a:spcBef>
                <a:spcPts val="1001"/>
              </a:spcBef>
            </a:pPr>
            <a:endParaRPr lang="en-US" sz="2800" b="0" strike="noStrike" spc="-1">
              <a:solidFill>
                <a:srgbClr val="000000"/>
              </a:solidFill>
              <a:latin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838080" y="365040"/>
            <a:ext cx="10515240" cy="1325160"/>
          </a:xfrm>
          <a:prstGeom prst="rect">
            <a:avLst/>
          </a:prstGeom>
          <a:noFill/>
          <a:ln>
            <a:noFill/>
          </a:ln>
        </p:spPr>
        <p:txBody>
          <a:bodyPr anchor="ctr">
            <a:noAutofit/>
          </a:bodyPr>
          <a:lstStyle/>
          <a:p>
            <a:pPr algn="ctr">
              <a:lnSpc>
                <a:spcPct val="90000"/>
              </a:lnSpc>
            </a:pPr>
            <a:r>
              <a:rPr lang="en-US" sz="4400" b="0" strike="noStrike" spc="-1">
                <a:solidFill>
                  <a:srgbClr val="000000"/>
                </a:solidFill>
                <a:latin typeface="Calibri Light"/>
              </a:rPr>
              <a:t>Sign Up Activity</a:t>
            </a:r>
            <a:endParaRPr lang="en-US" sz="4400" b="0" strike="noStrike" spc="-1">
              <a:solidFill>
                <a:srgbClr val="000000"/>
              </a:solidFill>
              <a:latin typeface="Calibri"/>
            </a:endParaRPr>
          </a:p>
        </p:txBody>
      </p:sp>
      <p:sp>
        <p:nvSpPr>
          <p:cNvPr id="88" name="TextShape 2"/>
          <p:cNvSpPr txBox="1"/>
          <p:nvPr/>
        </p:nvSpPr>
        <p:spPr>
          <a:xfrm>
            <a:off x="838080" y="1825560"/>
            <a:ext cx="10515240" cy="4350960"/>
          </a:xfrm>
          <a:prstGeom prst="rect">
            <a:avLst/>
          </a:prstGeom>
          <a:noFill/>
          <a:ln>
            <a:noFill/>
          </a:ln>
        </p:spPr>
        <p:txBody>
          <a:bodyPr>
            <a:noAutofit/>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Go to www.Whelesscoc.org </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on Members</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Click on Register</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Complete registration </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Find our class area</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Complete new class member form</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Leave a comment</a:t>
            </a:r>
          </a:p>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Group 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183240" y="1592640"/>
            <a:ext cx="10515240" cy="4809996"/>
          </a:xfrm>
          <a:prstGeom prst="rect">
            <a:avLst/>
          </a:prstGeom>
          <a:noFill/>
          <a:ln>
            <a:noFill/>
          </a:ln>
        </p:spPr>
        <p:txBody>
          <a:bodyPr lIns="91440" tIns="45720" rIns="91440" bIns="45720" anchor="t">
            <a:noAutofit/>
          </a:bodyPr>
          <a:lstStyle/>
          <a:p>
            <a:pPr marL="228600" indent="-227965">
              <a:lnSpc>
                <a:spcPct val="90000"/>
              </a:lnSpc>
              <a:spcBef>
                <a:spcPts val="1001"/>
              </a:spcBef>
              <a:buClr>
                <a:srgbClr val="000000"/>
              </a:buClr>
              <a:buFont typeface="Arial"/>
              <a:buChar char="•"/>
            </a:pPr>
            <a:r>
              <a:rPr lang="en-US" sz="2000" b="0" strike="noStrike" spc="-1" dirty="0">
                <a:solidFill>
                  <a:srgbClr val="000000"/>
                </a:solidFill>
                <a:latin typeface="TimesNewRomanPSMT"/>
              </a:rPr>
              <a:t>Prayer</a:t>
            </a:r>
            <a:endParaRPr lang="en-US" sz="2000" b="0" strike="noStrike" spc="-1">
              <a:solidFill>
                <a:srgbClr val="000000"/>
              </a:solidFill>
              <a:latin typeface="Calibri"/>
            </a:endParaRPr>
          </a:p>
          <a:p>
            <a:pPr marL="228600" indent="-227965">
              <a:lnSpc>
                <a:spcPct val="90000"/>
              </a:lnSpc>
              <a:spcBef>
                <a:spcPts val="1001"/>
              </a:spcBef>
              <a:buClr>
                <a:srgbClr val="000000"/>
              </a:buClr>
              <a:buFont typeface="Arial"/>
              <a:buChar char="•"/>
            </a:pPr>
            <a:r>
              <a:rPr lang="en-US" sz="2000" b="0" strike="noStrike" spc="-1" dirty="0">
                <a:solidFill>
                  <a:srgbClr val="000000"/>
                </a:solidFill>
                <a:latin typeface="TimesNewRomanPSMT"/>
              </a:rPr>
              <a:t>Use scripture to guide you</a:t>
            </a:r>
            <a:endParaRPr lang="en-US" sz="2000" b="0" strike="noStrike" spc="-1">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2 Tim 2:15 – Show Thyself Approved</a:t>
            </a:r>
            <a:endParaRPr lang="en-US" sz="2000" b="0" strike="noStrike" spc="-1">
              <a:solidFill>
                <a:srgbClr val="000000"/>
              </a:solidFill>
              <a:latin typeface="Calibri"/>
            </a:endParaRPr>
          </a:p>
          <a:p>
            <a:pPr marL="228600" indent="-227965">
              <a:lnSpc>
                <a:spcPct val="90000"/>
              </a:lnSpc>
              <a:spcBef>
                <a:spcPts val="1001"/>
              </a:spcBef>
              <a:buClr>
                <a:srgbClr val="000000"/>
              </a:buClr>
              <a:buFont typeface="Arial"/>
              <a:buChar char="•"/>
            </a:pPr>
            <a:r>
              <a:rPr lang="en-US" sz="2000" b="0" strike="noStrike" spc="-1" dirty="0">
                <a:solidFill>
                  <a:srgbClr val="000000"/>
                </a:solidFill>
                <a:latin typeface="TimesNewRomanPSMT"/>
              </a:rPr>
              <a:t>Methods</a:t>
            </a:r>
            <a:endParaRPr lang="en-US" sz="2000" b="0" strike="noStrike" spc="-1">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Topic vs Text</a:t>
            </a:r>
            <a:endParaRPr lang="en-US" sz="2000" b="0" strike="noStrike" spc="-1">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Reading aloud</a:t>
            </a:r>
            <a:endParaRPr lang="en-US" sz="2000" b="0" strike="noStrike" spc="-1">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Memory techniques</a:t>
            </a:r>
            <a:endParaRPr lang="en-US" sz="2000" b="0" strike="noStrike" spc="-1">
              <a:solidFill>
                <a:srgbClr val="000000"/>
              </a:solidFill>
              <a:latin typeface="Calibri"/>
            </a:endParaRPr>
          </a:p>
          <a:p>
            <a:pPr marL="914400">
              <a:lnSpc>
                <a:spcPct val="90000"/>
              </a:lnSpc>
              <a:spcBef>
                <a:spcPts val="1001"/>
              </a:spcBef>
              <a:buClr>
                <a:srgbClr val="000000"/>
              </a:buClr>
              <a:buFont typeface="Arial"/>
              <a:buChar char="•"/>
            </a:pPr>
            <a:r>
              <a:rPr lang="en-US" sz="2000" b="0" strike="noStrike" spc="-1" dirty="0">
                <a:solidFill>
                  <a:srgbClr val="000000"/>
                </a:solidFill>
                <a:latin typeface="TimesNewRomanPSMT"/>
              </a:rPr>
              <a:t>Say, write, do, teach</a:t>
            </a:r>
            <a:endParaRPr lang="en-US" sz="2000" b="0" strike="noStrike" spc="-1">
              <a:solidFill>
                <a:srgbClr val="000000"/>
              </a:solidFill>
              <a:latin typeface="Calibri"/>
            </a:endParaRPr>
          </a:p>
          <a:p>
            <a:pPr marL="914400">
              <a:lnSpc>
                <a:spcPct val="90000"/>
              </a:lnSpc>
              <a:spcBef>
                <a:spcPts val="1001"/>
              </a:spcBef>
              <a:buClr>
                <a:srgbClr val="000000"/>
              </a:buClr>
              <a:buFont typeface="Arial"/>
              <a:buChar char="•"/>
            </a:pPr>
            <a:r>
              <a:rPr lang="en-US" sz="2000" b="0" strike="noStrike" spc="-1" dirty="0">
                <a:solidFill>
                  <a:srgbClr val="000000"/>
                </a:solidFill>
                <a:latin typeface="TimesNewRomanPSMT"/>
              </a:rPr>
              <a:t>Philip 4:9 The things which you learned and received and heard and saw in me, these do, and the God of peace will be with you</a:t>
            </a:r>
            <a:endParaRPr lang="en-US" sz="2000" b="0" strike="noStrike" spc="-1">
              <a:solidFill>
                <a:srgbClr val="000000"/>
              </a:solidFill>
              <a:latin typeface="Calibri"/>
            </a:endParaRPr>
          </a:p>
          <a:p>
            <a:pPr marL="914400">
              <a:lnSpc>
                <a:spcPct val="90000"/>
              </a:lnSpc>
              <a:spcBef>
                <a:spcPts val="1001"/>
              </a:spcBef>
              <a:buClr>
                <a:srgbClr val="000000"/>
              </a:buClr>
              <a:buFont typeface="Arial"/>
              <a:buChar char="•"/>
            </a:pPr>
            <a:r>
              <a:rPr lang="en-US" sz="2000" b="0" strike="noStrike" spc="-1" dirty="0">
                <a:solidFill>
                  <a:srgbClr val="000000"/>
                </a:solidFill>
                <a:latin typeface="TimesNewRomanPSMT"/>
              </a:rPr>
              <a:t>Psalm 119:11 I have stored up your word in my heart, that I might not sin against you.</a:t>
            </a:r>
            <a:endParaRPr lang="en-US" sz="2000" b="0" strike="noStrike" spc="-1">
              <a:solidFill>
                <a:srgbClr val="000000"/>
              </a:solidFill>
              <a:latin typeface="Calibri"/>
            </a:endParaRPr>
          </a:p>
        </p:txBody>
      </p:sp>
      <p:sp>
        <p:nvSpPr>
          <p:cNvPr id="90" name="CustomShape 2"/>
          <p:cNvSpPr/>
          <p:nvPr/>
        </p:nvSpPr>
        <p:spPr>
          <a:xfrm>
            <a:off x="838080" y="365040"/>
            <a:ext cx="10515240" cy="132516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gn="ctr">
              <a:lnSpc>
                <a:spcPct val="90000"/>
              </a:lnSpc>
            </a:pPr>
            <a:r>
              <a:rPr lang="en-US" sz="4400" b="0" strike="noStrike" spc="-1">
                <a:solidFill>
                  <a:srgbClr val="000000"/>
                </a:solidFill>
                <a:latin typeface="Calibri Light"/>
              </a:rPr>
              <a:t>How To Study the Bible</a:t>
            </a:r>
            <a:endParaRPr lang="en-US" sz="44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183240" y="1592640"/>
            <a:ext cx="10515240" cy="4350960"/>
          </a:xfrm>
          <a:prstGeom prst="rect">
            <a:avLst/>
          </a:prstGeom>
          <a:noFill/>
          <a:ln>
            <a:noFill/>
          </a:ln>
        </p:spPr>
        <p:txBody>
          <a:bodyPr lIns="91440" tIns="45720" rIns="91440" bIns="45720" anchor="t">
            <a:noAutofit/>
          </a:bodyPr>
          <a:lstStyle/>
          <a:p>
            <a:pPr marL="914400">
              <a:lnSpc>
                <a:spcPct val="90000"/>
              </a:lnSpc>
              <a:spcBef>
                <a:spcPts val="1001"/>
              </a:spcBef>
              <a:buClr>
                <a:srgbClr val="000000"/>
              </a:buClr>
              <a:buFont typeface="Arial"/>
              <a:buChar char="•"/>
            </a:pPr>
            <a:r>
              <a:rPr lang="en-US" sz="2000" b="0" strike="noStrike" spc="-1" dirty="0">
                <a:solidFill>
                  <a:srgbClr val="000000"/>
                </a:solidFill>
                <a:latin typeface="TimesNewRomanPSMT"/>
              </a:rPr>
              <a:t>Colossians 3:16 Let the word of Christ dwell in you richly, teaching and admonishing one another in all wisdom, singing psalms and hymns and spiritual songs, with thankfulness in your hearts to God.</a:t>
            </a:r>
            <a:endParaRPr lang="en-US" sz="2000" b="0" strike="noStrike" spc="-1" dirty="0">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Devotion</a:t>
            </a:r>
            <a:endParaRPr lang="en-US" sz="2000" b="0" strike="noStrike" spc="-1">
              <a:solidFill>
                <a:srgbClr val="000000"/>
              </a:solidFill>
              <a:latin typeface="Calibri"/>
            </a:endParaRPr>
          </a:p>
          <a:p>
            <a:pPr marL="228600" indent="-227965">
              <a:lnSpc>
                <a:spcPct val="90000"/>
              </a:lnSpc>
              <a:spcBef>
                <a:spcPts val="1001"/>
              </a:spcBef>
              <a:buClr>
                <a:srgbClr val="000000"/>
              </a:buClr>
              <a:buFont typeface="Arial"/>
              <a:buChar char="•"/>
            </a:pPr>
            <a:r>
              <a:rPr lang="en-US" sz="2000" b="0" strike="noStrike" spc="-1" dirty="0">
                <a:solidFill>
                  <a:srgbClr val="000000"/>
                </a:solidFill>
                <a:latin typeface="TimesNewRomanPSMT"/>
              </a:rPr>
              <a:t>Order</a:t>
            </a:r>
            <a:endParaRPr lang="en-US" sz="2000" b="0" strike="noStrike" spc="-1">
              <a:solidFill>
                <a:srgbClr val="000000"/>
              </a:solidFill>
              <a:latin typeface="Calibri"/>
            </a:endParaRPr>
          </a:p>
          <a:p>
            <a:pPr marL="228600" indent="-227965">
              <a:lnSpc>
                <a:spcPct val="90000"/>
              </a:lnSpc>
              <a:spcBef>
                <a:spcPts val="1001"/>
              </a:spcBef>
              <a:buClr>
                <a:srgbClr val="000000"/>
              </a:buClr>
              <a:buFont typeface="Arial"/>
              <a:buChar char="•"/>
            </a:pPr>
            <a:r>
              <a:rPr lang="en-US" sz="2000" b="0" strike="noStrike" spc="-1" dirty="0">
                <a:solidFill>
                  <a:srgbClr val="000000"/>
                </a:solidFill>
                <a:latin typeface="TimesNewRomanPSMT"/>
              </a:rPr>
              <a:t>Parts of the Bible</a:t>
            </a:r>
            <a:endParaRPr lang="en-US" sz="2000" b="0" strike="noStrike" spc="-1">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Books</a:t>
            </a:r>
            <a:endParaRPr lang="en-US" sz="2000" b="0" strike="noStrike" spc="-1">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Old vs New</a:t>
            </a:r>
            <a:endParaRPr lang="en-US" sz="2000" b="0" strike="noStrike" spc="-1">
              <a:solidFill>
                <a:srgbClr val="000000"/>
              </a:solidFill>
              <a:latin typeface="Calibri"/>
            </a:endParaRPr>
          </a:p>
          <a:p>
            <a:pPr marL="457200">
              <a:lnSpc>
                <a:spcPct val="90000"/>
              </a:lnSpc>
              <a:spcBef>
                <a:spcPts val="1001"/>
              </a:spcBef>
              <a:buClr>
                <a:srgbClr val="000000"/>
              </a:buClr>
              <a:buFont typeface="Arial"/>
              <a:buChar char="•"/>
            </a:pPr>
            <a:r>
              <a:rPr lang="en-US" sz="2000" b="0" strike="noStrike" spc="-1" dirty="0">
                <a:solidFill>
                  <a:srgbClr val="000000"/>
                </a:solidFill>
                <a:latin typeface="TimesNewRomanPSMT"/>
              </a:rPr>
              <a:t>Dispensations</a:t>
            </a:r>
            <a:endParaRPr lang="en-US" sz="2000" b="0" strike="noStrike" spc="-1">
              <a:solidFill>
                <a:srgbClr val="000000"/>
              </a:solidFill>
              <a:latin typeface="Calibri"/>
            </a:endParaRPr>
          </a:p>
          <a:p>
            <a:pPr marL="228600" indent="-227965">
              <a:lnSpc>
                <a:spcPct val="90000"/>
              </a:lnSpc>
              <a:spcBef>
                <a:spcPts val="1001"/>
              </a:spcBef>
              <a:buClr>
                <a:srgbClr val="000000"/>
              </a:buClr>
              <a:buFont typeface="Arial"/>
              <a:buChar char="•"/>
            </a:pPr>
            <a:r>
              <a:rPr lang="en-US" sz="2000" b="0" strike="noStrike" spc="-1" dirty="0">
                <a:solidFill>
                  <a:srgbClr val="000000"/>
                </a:solidFill>
                <a:latin typeface="TimesNewRomanPSMT"/>
              </a:rPr>
              <a:t>Context</a:t>
            </a:r>
            <a:endParaRPr lang="en-US" sz="2000" b="0" strike="noStrike" spc="-1">
              <a:solidFill>
                <a:srgbClr val="000000"/>
              </a:solidFill>
              <a:latin typeface="Calibri"/>
            </a:endParaRPr>
          </a:p>
        </p:txBody>
      </p:sp>
      <p:sp>
        <p:nvSpPr>
          <p:cNvPr id="90" name="CustomShape 2"/>
          <p:cNvSpPr/>
          <p:nvPr/>
        </p:nvSpPr>
        <p:spPr>
          <a:xfrm>
            <a:off x="838080" y="365040"/>
            <a:ext cx="10515240" cy="132516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gn="ctr">
              <a:lnSpc>
                <a:spcPct val="90000"/>
              </a:lnSpc>
            </a:pPr>
            <a:r>
              <a:rPr lang="en-US" sz="4400" b="0" strike="noStrike" spc="-1">
                <a:solidFill>
                  <a:srgbClr val="000000"/>
                </a:solidFill>
                <a:latin typeface="Calibri Light"/>
              </a:rPr>
              <a:t>How To Study the Bible</a:t>
            </a:r>
            <a:endParaRPr lang="en-US" sz="4400" b="0" strike="noStrike" spc="-1">
              <a:latin typeface="Arial"/>
            </a:endParaRPr>
          </a:p>
        </p:txBody>
      </p:sp>
    </p:spTree>
    <p:extLst>
      <p:ext uri="{BB962C8B-B14F-4D97-AF65-F5344CB8AC3E}">
        <p14:creationId xmlns:p14="http://schemas.microsoft.com/office/powerpoint/2010/main" val="113468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838080" y="365040"/>
            <a:ext cx="10515240" cy="1325160"/>
          </a:xfrm>
          <a:prstGeom prst="rect">
            <a:avLst/>
          </a:prstGeom>
          <a:noFill/>
          <a:ln>
            <a:noFill/>
          </a:ln>
        </p:spPr>
        <p:txBody>
          <a:bodyPr anchor="ctr">
            <a:noAutofit/>
          </a:bodyPr>
          <a:lstStyle/>
          <a:p>
            <a:pPr algn="ctr">
              <a:lnSpc>
                <a:spcPct val="90000"/>
              </a:lnSpc>
            </a:pPr>
            <a:r>
              <a:rPr lang="en-US" sz="4400" b="0" strike="noStrike" spc="-1">
                <a:solidFill>
                  <a:srgbClr val="000000"/>
                </a:solidFill>
                <a:latin typeface="Calibri Light"/>
              </a:rPr>
              <a:t>How To Study the Bible</a:t>
            </a:r>
            <a:endParaRPr lang="en-US" sz="4400" b="0" strike="noStrike" spc="-1">
              <a:solidFill>
                <a:srgbClr val="000000"/>
              </a:solidFill>
              <a:latin typeface="Calibri"/>
            </a:endParaRPr>
          </a:p>
        </p:txBody>
      </p:sp>
      <p:sp>
        <p:nvSpPr>
          <p:cNvPr id="92" name="TextShape 2"/>
          <p:cNvSpPr txBox="1"/>
          <p:nvPr/>
        </p:nvSpPr>
        <p:spPr>
          <a:xfrm>
            <a:off x="838080" y="1690200"/>
            <a:ext cx="10515240" cy="4855899"/>
          </a:xfrm>
          <a:prstGeom prst="rect">
            <a:avLst/>
          </a:prstGeom>
          <a:noFill/>
          <a:ln>
            <a:noFill/>
          </a:ln>
        </p:spPr>
        <p:txBody>
          <a:bodyPr lIns="91440" tIns="45720" rIns="91440" bIns="45720" anchor="t">
            <a:noAutofit/>
          </a:bodyPr>
          <a:lstStyle/>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Exegesis</a:t>
            </a:r>
            <a:r>
              <a:rPr lang="en-US" sz="2600" spc="-1" dirty="0">
                <a:solidFill>
                  <a:srgbClr val="000000"/>
                </a:solidFill>
                <a:latin typeface="Arial"/>
              </a:rPr>
              <a:t> </a:t>
            </a:r>
            <a:endParaRPr lang="en-US" sz="2600" b="0" strike="noStrike" spc="-1">
              <a:solidFill>
                <a:srgbClr val="000000"/>
              </a:solidFill>
              <a:latin typeface="Arial"/>
            </a:endParaRP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Utilizing Technology</a:t>
            </a:r>
            <a:r>
              <a:rPr lang="en-US" sz="2600" spc="-1" dirty="0">
                <a:solidFill>
                  <a:srgbClr val="000000"/>
                </a:solidFill>
                <a:latin typeface="Arial"/>
              </a:rPr>
              <a:t> </a:t>
            </a:r>
            <a:endParaRPr lang="en-US" sz="2600" b="0" strike="noStrike" spc="-1">
              <a:solidFill>
                <a:srgbClr val="000000"/>
              </a:solidFill>
              <a:latin typeface="Arial"/>
            </a:endParaRP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Motivation</a:t>
            </a:r>
            <a:r>
              <a:rPr lang="en-US" sz="2600" spc="-1" dirty="0">
                <a:solidFill>
                  <a:srgbClr val="000000"/>
                </a:solidFill>
                <a:latin typeface="Arial"/>
              </a:rPr>
              <a:t> </a:t>
            </a:r>
            <a:endParaRPr lang="en-US" sz="2600" b="0" strike="noStrike" spc="-1">
              <a:solidFill>
                <a:srgbClr val="000000"/>
              </a:solidFill>
              <a:latin typeface="Arial"/>
            </a:endParaRPr>
          </a:p>
          <a:p>
            <a:pPr marL="457200">
              <a:lnSpc>
                <a:spcPct val="90000"/>
              </a:lnSpc>
              <a:spcBef>
                <a:spcPts val="1001"/>
              </a:spcBef>
              <a:buClr>
                <a:srgbClr val="000000"/>
              </a:buClr>
              <a:buFont typeface="Arial"/>
              <a:buChar char="•"/>
            </a:pPr>
            <a:r>
              <a:rPr lang="en-US" sz="2600" b="0" strike="noStrike" spc="-1" dirty="0">
                <a:solidFill>
                  <a:srgbClr val="000000"/>
                </a:solidFill>
                <a:latin typeface="Arial"/>
              </a:rPr>
              <a:t>What’s Your Why?	</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Warnings</a:t>
            </a:r>
          </a:p>
          <a:p>
            <a:pPr marL="457200">
              <a:lnSpc>
                <a:spcPct val="90000"/>
              </a:lnSpc>
              <a:spcBef>
                <a:spcPts val="1001"/>
              </a:spcBef>
              <a:buClr>
                <a:srgbClr val="000000"/>
              </a:buClr>
              <a:buFont typeface="Arial"/>
              <a:buChar char="•"/>
            </a:pPr>
            <a:r>
              <a:rPr lang="en-US" sz="2600" b="0" strike="noStrike" spc="-1" dirty="0">
                <a:solidFill>
                  <a:srgbClr val="000000"/>
                </a:solidFill>
                <a:latin typeface="Arial"/>
              </a:rPr>
              <a:t>Reading but not learning 2 Tim 3:7</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Application</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Very important with growth</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Righteous judgment</a:t>
            </a:r>
          </a:p>
          <a:p>
            <a:pPr marL="228600" indent="-227965">
              <a:lnSpc>
                <a:spcPct val="90000"/>
              </a:lnSpc>
              <a:spcBef>
                <a:spcPts val="1001"/>
              </a:spcBef>
              <a:buClr>
                <a:srgbClr val="000000"/>
              </a:buClr>
              <a:buFont typeface="Arial"/>
              <a:buChar char="•"/>
            </a:pPr>
            <a:r>
              <a:rPr lang="en-US" sz="2600" b="0" strike="noStrike" spc="-1" dirty="0">
                <a:solidFill>
                  <a:srgbClr val="000000"/>
                </a:solidFill>
                <a:latin typeface="Arial"/>
              </a:rPr>
              <a:t>Life guide</a:t>
            </a:r>
            <a:r>
              <a:rPr lang="en-US" sz="2600" spc="-1" dirty="0">
                <a:solidFill>
                  <a:srgbClr val="000000"/>
                </a:solidFill>
                <a:latin typeface="Arial"/>
              </a:rPr>
              <a:t> </a:t>
            </a:r>
            <a:endParaRPr lang="en-US" sz="2600" b="0" strike="noStrike" spc="-1">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lIns="91440" tIns="45720" rIns="91440" bIns="45720" anchor="ctr">
            <a:noAutofit/>
          </a:bodyPr>
          <a:lstStyle/>
          <a:p>
            <a:pPr algn="ctr">
              <a:lnSpc>
                <a:spcPct val="90000"/>
              </a:lnSpc>
            </a:pPr>
            <a:r>
              <a:rPr lang="en-US" sz="4400" spc="-1" dirty="0">
                <a:solidFill>
                  <a:srgbClr val="000000"/>
                </a:solidFill>
                <a:latin typeface="Calibri Light"/>
              </a:rPr>
              <a:t>Exegesis</a:t>
            </a:r>
            <a:endParaRPr lang="en-US" sz="4400" b="0" strike="noStrike" spc="-1" dirty="0">
              <a:solidFill>
                <a:srgbClr val="000000"/>
              </a:solidFill>
              <a:latin typeface="Calibri"/>
            </a:endParaRPr>
          </a:p>
        </p:txBody>
      </p:sp>
      <p:sp>
        <p:nvSpPr>
          <p:cNvPr id="94" name="TextShape 2"/>
          <p:cNvSpPr txBox="1"/>
          <p:nvPr/>
        </p:nvSpPr>
        <p:spPr>
          <a:xfrm>
            <a:off x="838080" y="1825560"/>
            <a:ext cx="10515240" cy="4350960"/>
          </a:xfrm>
          <a:prstGeom prst="rect">
            <a:avLst/>
          </a:prstGeom>
          <a:noFill/>
          <a:ln>
            <a:noFill/>
          </a:ln>
        </p:spPr>
        <p:txBody>
          <a:bodyPr lIns="91440" tIns="45720" rIns="91440" bIns="45720" anchor="t">
            <a:noAutofit/>
          </a:bodyPr>
          <a:lstStyle/>
          <a:p>
            <a:pPr>
              <a:buClr>
                <a:srgbClr val="000000"/>
              </a:buClr>
              <a:buFont typeface="Arial"/>
              <a:buChar char="•"/>
            </a:pPr>
            <a:r>
              <a:rPr lang="en-US" sz="2400" spc="-1" dirty="0">
                <a:ea typeface="+mn-lt"/>
                <a:cs typeface="+mn-lt"/>
              </a:rPr>
              <a:t> Exegesis – A study on the interpretation/study of scripture.</a:t>
            </a:r>
            <a:endParaRPr lang="en-US" sz="2400" dirty="0"/>
          </a:p>
          <a:p>
            <a:pPr>
              <a:buClr>
                <a:srgbClr val="000000"/>
              </a:buClr>
              <a:buFont typeface="Arial"/>
              <a:buChar char="•"/>
            </a:pPr>
            <a:endParaRPr lang="en-US" sz="2400" spc="-1" dirty="0">
              <a:ea typeface="+mn-lt"/>
              <a:cs typeface="+mn-lt"/>
            </a:endParaRPr>
          </a:p>
          <a:p>
            <a:pPr>
              <a:buClr>
                <a:srgbClr val="000000"/>
              </a:buClr>
              <a:buFont typeface="Arial"/>
              <a:buChar char="•"/>
            </a:pPr>
            <a:r>
              <a:rPr lang="en-US" sz="2400" spc="-1" dirty="0">
                <a:ea typeface="+mn-lt"/>
                <a:cs typeface="+mn-lt"/>
              </a:rPr>
              <a:t> The definition of exegesis is the critical explanation or interpretation of a text, especially of scripture. Put simply, it is </a:t>
            </a:r>
            <a:r>
              <a:rPr lang="en-US" sz="2400" b="1" spc="-1" dirty="0">
                <a:ea typeface="+mn-lt"/>
                <a:cs typeface="+mn-lt"/>
              </a:rPr>
              <a:t>the process of discovering the original and intended meaning of a passage of scripture</a:t>
            </a:r>
            <a:r>
              <a:rPr lang="en-US" sz="2400" spc="-1" dirty="0">
                <a:ea typeface="+mn-lt"/>
                <a:cs typeface="+mn-lt"/>
              </a:rPr>
              <a:t>.</a:t>
            </a:r>
            <a:endParaRPr lang="en-US" sz="2400"/>
          </a:p>
          <a:p>
            <a:pPr>
              <a:buClr>
                <a:srgbClr val="000000"/>
              </a:buClr>
              <a:buFont typeface="Arial"/>
              <a:buChar char="•"/>
            </a:pPr>
            <a:endParaRPr lang="en-US" sz="2400" spc="-1" dirty="0">
              <a:ea typeface="+mn-lt"/>
              <a:cs typeface="+mn-lt"/>
            </a:endParaRPr>
          </a:p>
          <a:p>
            <a:pPr>
              <a:buClr>
                <a:srgbClr val="000000"/>
              </a:buClr>
              <a:buFont typeface="Arial"/>
              <a:buChar char="•"/>
            </a:pPr>
            <a:r>
              <a:rPr lang="en-US" sz="2400" spc="-1" dirty="0">
                <a:ea typeface="+mn-lt"/>
                <a:cs typeface="+mn-lt"/>
              </a:rPr>
              <a:t> Basically, allowing scripture to interpret scripture</a:t>
            </a:r>
            <a:endParaRPr lang="en-US" sz="2400" dirty="0"/>
          </a:p>
          <a:p>
            <a:pPr>
              <a:buClr>
                <a:srgbClr val="000000"/>
              </a:buClr>
              <a:buFont typeface="Arial"/>
              <a:buChar char="•"/>
            </a:pPr>
            <a:r>
              <a:rPr lang="en-US" sz="2400" spc="-1" dirty="0">
                <a:ea typeface="+mn-lt"/>
                <a:cs typeface="+mn-lt"/>
              </a:rPr>
              <a:t> Importance/Need for the subject</a:t>
            </a:r>
            <a:endParaRPr lang="en-US" sz="2400"/>
          </a:p>
          <a:p>
            <a:pPr>
              <a:buClr>
                <a:srgbClr val="000000"/>
              </a:buClr>
              <a:buFont typeface="Arial"/>
              <a:buChar char="•"/>
            </a:pPr>
            <a:r>
              <a:rPr lang="en-US" sz="2400" spc="-1" dirty="0">
                <a:ea typeface="+mn-lt"/>
                <a:cs typeface="+mn-lt"/>
              </a:rPr>
              <a:t> Definitions</a:t>
            </a:r>
            <a:endParaRPr lang="en-US" sz="2400"/>
          </a:p>
          <a:p>
            <a:pPr>
              <a:buClr>
                <a:srgbClr val="000000"/>
              </a:buClr>
              <a:buFont typeface="Arial"/>
              <a:buChar char="•"/>
            </a:pPr>
            <a:r>
              <a:rPr lang="en-US" sz="2400" spc="-1" dirty="0">
                <a:ea typeface="+mn-lt"/>
                <a:cs typeface="+mn-lt"/>
              </a:rPr>
              <a:t> Rules of Hermeneutics </a:t>
            </a:r>
            <a:endParaRPr lang="en-US" sz="2400" b="0" strike="noStrike" dirty="0">
              <a:solidFill>
                <a:srgbClr val="000000"/>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lIns="91440" tIns="45720" rIns="91440" bIns="45720" anchor="ctr">
            <a:noAutofit/>
          </a:bodyPr>
          <a:lstStyle/>
          <a:p>
            <a:pPr algn="ctr">
              <a:lnSpc>
                <a:spcPct val="90000"/>
              </a:lnSpc>
            </a:pPr>
            <a:r>
              <a:rPr lang="en-US" sz="4400" spc="-1" dirty="0">
                <a:solidFill>
                  <a:srgbClr val="000000"/>
                </a:solidFill>
                <a:latin typeface="Calibri Light"/>
              </a:rPr>
              <a:t>Exegesis</a:t>
            </a:r>
            <a:endParaRPr lang="en-US" sz="4400" b="0" strike="noStrike" spc="-1" dirty="0">
              <a:solidFill>
                <a:srgbClr val="000000"/>
              </a:solidFill>
              <a:latin typeface="Calibri"/>
            </a:endParaRPr>
          </a:p>
        </p:txBody>
      </p:sp>
      <p:sp>
        <p:nvSpPr>
          <p:cNvPr id="94" name="TextShape 2"/>
          <p:cNvSpPr txBox="1"/>
          <p:nvPr/>
        </p:nvSpPr>
        <p:spPr>
          <a:xfrm>
            <a:off x="838080" y="1550138"/>
            <a:ext cx="10515240" cy="4350960"/>
          </a:xfrm>
          <a:prstGeom prst="rect">
            <a:avLst/>
          </a:prstGeom>
          <a:noFill/>
          <a:ln>
            <a:noFill/>
          </a:ln>
        </p:spPr>
        <p:txBody>
          <a:bodyPr lIns="91440" tIns="45720" rIns="91440" bIns="45720" anchor="t">
            <a:noAutofit/>
          </a:bodyPr>
          <a:lstStyle/>
          <a:p>
            <a:pPr>
              <a:buClr>
                <a:srgbClr val="000000"/>
              </a:buClr>
              <a:buFont typeface="Arial"/>
              <a:buChar char="•"/>
            </a:pPr>
            <a:r>
              <a:rPr lang="en-US" sz="2000" b="1" spc="-1" dirty="0">
                <a:ea typeface="+mn-lt"/>
                <a:cs typeface="+mn-lt"/>
              </a:rPr>
              <a:t> Hermeneutics</a:t>
            </a:r>
            <a:r>
              <a:rPr lang="en-US" sz="2000" spc="-1" dirty="0">
                <a:ea typeface="+mn-lt"/>
                <a:cs typeface="+mn-lt"/>
              </a:rPr>
              <a:t> is the theory and </a:t>
            </a:r>
            <a:r>
              <a:rPr lang="en-US" sz="2000" spc="-1" dirty="0">
                <a:ea typeface="+mn-lt"/>
                <a:cs typeface="+mn-lt"/>
                <a:hlinkClick r:id="rId2"/>
              </a:rPr>
              <a:t>methodology</a:t>
            </a:r>
            <a:r>
              <a:rPr lang="en-US" sz="2000" spc="-1" dirty="0">
                <a:ea typeface="+mn-lt"/>
                <a:cs typeface="+mn-lt"/>
              </a:rPr>
              <a:t> of interpretation, especially the interpretation of </a:t>
            </a:r>
            <a:r>
              <a:rPr lang="en-US" sz="2000" spc="-1" dirty="0">
                <a:ea typeface="+mn-lt"/>
                <a:cs typeface="+mn-lt"/>
                <a:hlinkClick r:id="rId3"/>
              </a:rPr>
              <a:t>biblical texts</a:t>
            </a:r>
            <a:r>
              <a:rPr lang="en-US" sz="2000" spc="-1" dirty="0">
                <a:ea typeface="+mn-lt"/>
                <a:cs typeface="+mn-lt"/>
              </a:rPr>
              <a:t>, </a:t>
            </a:r>
            <a:r>
              <a:rPr lang="en-US" sz="2000" spc="-1" dirty="0">
                <a:ea typeface="+mn-lt"/>
                <a:cs typeface="+mn-lt"/>
                <a:hlinkClick r:id="rId4"/>
              </a:rPr>
              <a:t>wisdom literature</a:t>
            </a:r>
            <a:r>
              <a:rPr lang="en-US" sz="2000" spc="-1" dirty="0">
                <a:ea typeface="+mn-lt"/>
                <a:cs typeface="+mn-lt"/>
              </a:rPr>
              <a:t>, and </a:t>
            </a:r>
            <a:r>
              <a:rPr lang="en-US" sz="2000" spc="-1" dirty="0">
                <a:ea typeface="+mn-lt"/>
                <a:cs typeface="+mn-lt"/>
                <a:hlinkClick r:id="rId5"/>
              </a:rPr>
              <a:t>philosophical texts</a:t>
            </a:r>
            <a:r>
              <a:rPr lang="en-US" sz="2000" spc="-1" dirty="0">
                <a:ea typeface="+mn-lt"/>
                <a:cs typeface="+mn-lt"/>
              </a:rPr>
              <a:t>. Hermeneutics is more than interpretative principles or methods used when immediate comprehension fails and includes the art of understanding and communication. </a:t>
            </a:r>
            <a:r>
              <a:rPr lang="en-US" sz="2000" spc="-1" dirty="0">
                <a:ea typeface="+mn-lt"/>
                <a:cs typeface="+mn-lt"/>
                <a:hlinkClick r:id="rId6"/>
              </a:rPr>
              <a:t>Modern hermeneutics</a:t>
            </a:r>
            <a:r>
              <a:rPr lang="en-US" sz="2000" spc="-1" dirty="0">
                <a:ea typeface="+mn-lt"/>
                <a:cs typeface="+mn-lt"/>
              </a:rPr>
              <a:t> includes both verbal and non-verbal communication as well as </a:t>
            </a:r>
            <a:r>
              <a:rPr lang="en-US" sz="2000" spc="-1" dirty="0">
                <a:ea typeface="+mn-lt"/>
                <a:cs typeface="+mn-lt"/>
                <a:hlinkClick r:id="rId7"/>
              </a:rPr>
              <a:t>semiotics</a:t>
            </a:r>
            <a:r>
              <a:rPr lang="en-US" sz="2000" spc="-1" dirty="0">
                <a:ea typeface="+mn-lt"/>
                <a:cs typeface="+mn-lt"/>
              </a:rPr>
              <a:t>, </a:t>
            </a:r>
            <a:r>
              <a:rPr lang="en-US" sz="2000" spc="-1" dirty="0">
                <a:ea typeface="+mn-lt"/>
                <a:cs typeface="+mn-lt"/>
                <a:hlinkClick r:id="rId8"/>
              </a:rPr>
              <a:t>presuppositions</a:t>
            </a:r>
            <a:r>
              <a:rPr lang="en-US" sz="2000" spc="-1" dirty="0">
                <a:ea typeface="+mn-lt"/>
                <a:cs typeface="+mn-lt"/>
              </a:rPr>
              <a:t>, and pre-understandings. Hermeneutics has been broadly applied in the </a:t>
            </a:r>
            <a:r>
              <a:rPr lang="en-US" sz="2000" spc="-1" dirty="0">
                <a:ea typeface="+mn-lt"/>
                <a:cs typeface="+mn-lt"/>
                <a:hlinkClick r:id="rId9"/>
              </a:rPr>
              <a:t>humanities</a:t>
            </a:r>
            <a:r>
              <a:rPr lang="en-US" sz="2000" spc="-1" dirty="0">
                <a:ea typeface="+mn-lt"/>
                <a:cs typeface="+mn-lt"/>
              </a:rPr>
              <a:t>, especially in law, history and theology.</a:t>
            </a:r>
            <a:endParaRPr lang="en-US" sz="2000"/>
          </a:p>
          <a:p>
            <a:pPr>
              <a:buClr>
                <a:srgbClr val="000000"/>
              </a:buClr>
              <a:buFont typeface="Arial"/>
              <a:buChar char="•"/>
            </a:pPr>
            <a:endParaRPr lang="en-US" sz="2000" spc="-1" dirty="0">
              <a:ea typeface="+mn-lt"/>
              <a:cs typeface="+mn-lt"/>
            </a:endParaRPr>
          </a:p>
          <a:p>
            <a:pPr>
              <a:buClr>
                <a:srgbClr val="000000"/>
              </a:buClr>
              <a:buFont typeface="Arial"/>
              <a:buChar char="•"/>
            </a:pPr>
            <a:r>
              <a:rPr lang="en-US" sz="2000" spc="-1" dirty="0">
                <a:ea typeface="+mn-lt"/>
                <a:cs typeface="+mn-lt"/>
              </a:rPr>
              <a:t> Hermeneutics was initially applied to the interpretation, or </a:t>
            </a:r>
            <a:r>
              <a:rPr lang="en-US" sz="2000" spc="-1" dirty="0">
                <a:ea typeface="+mn-lt"/>
                <a:cs typeface="+mn-lt"/>
                <a:hlinkClick r:id="rId10"/>
              </a:rPr>
              <a:t>exegesis</a:t>
            </a:r>
            <a:r>
              <a:rPr lang="en-US" sz="2000" spc="-1" dirty="0">
                <a:ea typeface="+mn-lt"/>
                <a:cs typeface="+mn-lt"/>
              </a:rPr>
              <a:t>, of </a:t>
            </a:r>
            <a:r>
              <a:rPr lang="en-US" sz="2000" spc="-1" dirty="0">
                <a:ea typeface="+mn-lt"/>
                <a:cs typeface="+mn-lt"/>
                <a:hlinkClick r:id="rId11"/>
              </a:rPr>
              <a:t>scripture</a:t>
            </a:r>
            <a:r>
              <a:rPr lang="en-US" sz="2000" spc="-1" dirty="0">
                <a:ea typeface="+mn-lt"/>
                <a:cs typeface="+mn-lt"/>
              </a:rPr>
              <a:t>, and has been later broadened to questions of general interpretation. The terms </a:t>
            </a:r>
            <a:r>
              <a:rPr lang="en-US" sz="2000" i="1" spc="-1" dirty="0">
                <a:ea typeface="+mn-lt"/>
                <a:cs typeface="+mn-lt"/>
              </a:rPr>
              <a:t>hermeneutics</a:t>
            </a:r>
            <a:r>
              <a:rPr lang="en-US" sz="2000" spc="-1" dirty="0">
                <a:ea typeface="+mn-lt"/>
                <a:cs typeface="+mn-lt"/>
              </a:rPr>
              <a:t> and </a:t>
            </a:r>
            <a:r>
              <a:rPr lang="en-US" sz="2000" i="1" spc="-1" dirty="0">
                <a:ea typeface="+mn-lt"/>
                <a:cs typeface="+mn-lt"/>
              </a:rPr>
              <a:t>exegesis</a:t>
            </a:r>
            <a:r>
              <a:rPr lang="en-US" sz="2000" spc="-1" dirty="0">
                <a:ea typeface="+mn-lt"/>
                <a:cs typeface="+mn-lt"/>
              </a:rPr>
              <a:t> are sometimes used interchangeably. Hermeneutics is a wider discipline which includes written, verbal, and non-</a:t>
            </a:r>
            <a:r>
              <a:rPr lang="en-US" sz="2000" spc="-1" dirty="0" err="1">
                <a:ea typeface="+mn-lt"/>
                <a:cs typeface="+mn-lt"/>
              </a:rPr>
              <a:t>verbalcommunication</a:t>
            </a:r>
            <a:r>
              <a:rPr lang="en-US" sz="2000" spc="-1" dirty="0">
                <a:ea typeface="+mn-lt"/>
                <a:cs typeface="+mn-lt"/>
              </a:rPr>
              <a:t>. </a:t>
            </a:r>
            <a:r>
              <a:rPr lang="en-US" sz="2000" b="1" spc="-1" dirty="0">
                <a:ea typeface="+mn-lt"/>
                <a:cs typeface="+mn-lt"/>
              </a:rPr>
              <a:t>Exegesis focuses primarily upon the word and grammar of </a:t>
            </a:r>
            <a:r>
              <a:rPr lang="en-US" sz="2000" b="1" spc="-1" dirty="0">
                <a:ea typeface="+mn-lt"/>
                <a:cs typeface="+mn-lt"/>
                <a:hlinkClick r:id="rId12"/>
              </a:rPr>
              <a:t>texts</a:t>
            </a:r>
            <a:r>
              <a:rPr lang="en-US" sz="2000" b="1" spc="-1" dirty="0">
                <a:ea typeface="+mn-lt"/>
                <a:cs typeface="+mn-lt"/>
              </a:rPr>
              <a:t>.</a:t>
            </a:r>
            <a:endParaRPr lang="en-US" sz="2000" b="1"/>
          </a:p>
          <a:p>
            <a:pPr marL="228600" indent="-227965">
              <a:lnSpc>
                <a:spcPct val="90000"/>
              </a:lnSpc>
              <a:spcBef>
                <a:spcPts val="1001"/>
              </a:spcBef>
              <a:buClr>
                <a:srgbClr val="000000"/>
              </a:buClr>
              <a:buFont typeface="Arial"/>
              <a:buChar char="•"/>
            </a:pPr>
            <a:endParaRPr lang="en-US" sz="2800" b="0" strike="noStrike" spc="-1" dirty="0">
              <a:solidFill>
                <a:srgbClr val="000000"/>
              </a:solidFill>
              <a:latin typeface="Calibri"/>
            </a:endParaRPr>
          </a:p>
        </p:txBody>
      </p:sp>
    </p:spTree>
    <p:extLst>
      <p:ext uri="{BB962C8B-B14F-4D97-AF65-F5344CB8AC3E}">
        <p14:creationId xmlns:p14="http://schemas.microsoft.com/office/powerpoint/2010/main" val="77314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838080" y="365040"/>
            <a:ext cx="10515240" cy="1325160"/>
          </a:xfrm>
          <a:prstGeom prst="rect">
            <a:avLst/>
          </a:prstGeom>
          <a:noFill/>
          <a:ln>
            <a:noFill/>
          </a:ln>
        </p:spPr>
        <p:txBody>
          <a:bodyPr lIns="91440" tIns="45720" rIns="91440" bIns="45720" anchor="ctr">
            <a:noAutofit/>
          </a:bodyPr>
          <a:lstStyle/>
          <a:p>
            <a:pPr algn="ctr">
              <a:lnSpc>
                <a:spcPct val="90000"/>
              </a:lnSpc>
            </a:pPr>
            <a:r>
              <a:rPr lang="en-US" sz="4400" spc="-1" dirty="0">
                <a:solidFill>
                  <a:srgbClr val="000000"/>
                </a:solidFill>
                <a:latin typeface="Calibri Light"/>
              </a:rPr>
              <a:t>Exegesis</a:t>
            </a:r>
            <a:endParaRPr lang="en-US" sz="4400" b="0" strike="noStrike" spc="-1" dirty="0">
              <a:solidFill>
                <a:srgbClr val="000000"/>
              </a:solidFill>
              <a:latin typeface="Calibri"/>
            </a:endParaRPr>
          </a:p>
        </p:txBody>
      </p:sp>
      <p:sp>
        <p:nvSpPr>
          <p:cNvPr id="94" name="TextShape 2"/>
          <p:cNvSpPr txBox="1"/>
          <p:nvPr/>
        </p:nvSpPr>
        <p:spPr>
          <a:xfrm>
            <a:off x="838080" y="1550138"/>
            <a:ext cx="10515240" cy="4947706"/>
          </a:xfrm>
          <a:prstGeom prst="rect">
            <a:avLst/>
          </a:prstGeom>
          <a:noFill/>
          <a:ln>
            <a:noFill/>
          </a:ln>
        </p:spPr>
        <p:txBody>
          <a:bodyPr lIns="91440" tIns="45720" rIns="91440" bIns="45720" anchor="t">
            <a:noAutofit/>
          </a:bodyPr>
          <a:lstStyle/>
          <a:p>
            <a:pPr>
              <a:buClr>
                <a:srgbClr val="000000"/>
              </a:buClr>
            </a:pPr>
            <a:r>
              <a:rPr lang="en-US" sz="1600" b="1" spc="-1" dirty="0">
                <a:ea typeface="+mn-lt"/>
                <a:cs typeface="+mn-lt"/>
              </a:rPr>
              <a:t>RULES OF HERMENEUTICS</a:t>
            </a:r>
            <a:br>
              <a:rPr lang="en-US" sz="1600" b="1" spc="-1" dirty="0">
                <a:ea typeface="+mn-lt"/>
                <a:cs typeface="+mn-lt"/>
              </a:rPr>
            </a:br>
            <a:br>
              <a:rPr lang="en-US" sz="1600" b="1" spc="-1" dirty="0">
                <a:ea typeface="+mn-lt"/>
                <a:cs typeface="+mn-lt"/>
              </a:rPr>
            </a:br>
            <a:r>
              <a:rPr lang="en-US" sz="1600" b="1" spc="-1" dirty="0">
                <a:ea typeface="+mn-lt"/>
                <a:cs typeface="+mn-lt"/>
              </a:rPr>
              <a:t>1. Every Bible passage has only one meaning (except some Prophecies that contain information about contemporary people as well as about Christ).</a:t>
            </a:r>
            <a:br>
              <a:rPr lang="en-US" sz="1600" b="1" spc="-1" dirty="0">
                <a:ea typeface="+mn-lt"/>
                <a:cs typeface="+mn-lt"/>
              </a:rPr>
            </a:br>
            <a:br>
              <a:rPr lang="en-US" sz="1600" b="1" spc="-1" dirty="0">
                <a:ea typeface="+mn-lt"/>
                <a:cs typeface="+mn-lt"/>
              </a:rPr>
            </a:br>
            <a:r>
              <a:rPr lang="en-US" sz="1600" b="1" spc="-1" dirty="0">
                <a:ea typeface="+mn-lt"/>
                <a:cs typeface="+mn-lt"/>
              </a:rPr>
              <a:t>2. The most obvious meaning of any passage is usually correct.</a:t>
            </a:r>
            <a:br>
              <a:rPr lang="en-US" sz="1600" b="1" spc="-1" dirty="0">
                <a:ea typeface="+mn-lt"/>
                <a:cs typeface="+mn-lt"/>
              </a:rPr>
            </a:br>
            <a:br>
              <a:rPr lang="en-US" sz="1600" b="1" spc="-1" dirty="0">
                <a:ea typeface="+mn-lt"/>
                <a:cs typeface="+mn-lt"/>
              </a:rPr>
            </a:br>
            <a:r>
              <a:rPr lang="en-US" sz="1600" b="1" spc="-1" dirty="0">
                <a:ea typeface="+mn-lt"/>
                <a:cs typeface="+mn-lt"/>
              </a:rPr>
              <a:t>3. The author's own explanation of a passage is obviously correct.</a:t>
            </a:r>
            <a:br>
              <a:rPr lang="en-US" sz="1600" b="1" spc="-1" dirty="0">
                <a:ea typeface="+mn-lt"/>
                <a:cs typeface="+mn-lt"/>
              </a:rPr>
            </a:br>
            <a:r>
              <a:rPr lang="en-US" sz="1600" b="1" spc="-1" dirty="0">
                <a:ea typeface="+mn-lt"/>
                <a:cs typeface="+mn-lt"/>
              </a:rPr>
              <a:t>(Look for "therefore" and similar for they are usually followed by the author's </a:t>
            </a:r>
            <a:r>
              <a:rPr lang="en-US" sz="1600" b="1" spc="-1" dirty="0" err="1">
                <a:ea typeface="+mn-lt"/>
                <a:cs typeface="+mn-lt"/>
              </a:rPr>
              <a:t>explantion</a:t>
            </a:r>
            <a:r>
              <a:rPr lang="en-US" sz="1600" b="1" spc="-1" dirty="0">
                <a:ea typeface="+mn-lt"/>
                <a:cs typeface="+mn-lt"/>
              </a:rPr>
              <a:t> and/or summary.)</a:t>
            </a:r>
            <a:br>
              <a:rPr lang="en-US" sz="1600" b="1" spc="-1" dirty="0">
                <a:ea typeface="+mn-lt"/>
                <a:cs typeface="+mn-lt"/>
              </a:rPr>
            </a:br>
            <a:br>
              <a:rPr lang="en-US" sz="1600" b="1" spc="-1" dirty="0">
                <a:ea typeface="+mn-lt"/>
                <a:cs typeface="+mn-lt"/>
              </a:rPr>
            </a:br>
            <a:r>
              <a:rPr lang="en-US" sz="1600" b="1" spc="-1" dirty="0">
                <a:ea typeface="+mn-lt"/>
                <a:cs typeface="+mn-lt"/>
              </a:rPr>
              <a:t>4. Scripture must be interpreted in harmony with the context.</a:t>
            </a:r>
            <a:br>
              <a:rPr lang="en-US" sz="1600" b="1" spc="-1" dirty="0">
                <a:ea typeface="+mn-lt"/>
                <a:cs typeface="+mn-lt"/>
              </a:rPr>
            </a:br>
            <a:r>
              <a:rPr lang="en-US" sz="1600" b="1" spc="-1" dirty="0">
                <a:ea typeface="+mn-lt"/>
                <a:cs typeface="+mn-lt"/>
              </a:rPr>
              <a:t>(Context is king!)</a:t>
            </a:r>
            <a:br>
              <a:rPr lang="en-US" sz="1600" b="1" spc="-1" dirty="0">
                <a:ea typeface="+mn-lt"/>
                <a:cs typeface="+mn-lt"/>
              </a:rPr>
            </a:br>
            <a:br>
              <a:rPr lang="en-US" sz="1600" b="1" spc="-1" dirty="0">
                <a:ea typeface="+mn-lt"/>
                <a:cs typeface="+mn-lt"/>
              </a:rPr>
            </a:br>
            <a:r>
              <a:rPr lang="en-US" sz="1600" b="1" spc="-1" dirty="0">
                <a:ea typeface="+mn-lt"/>
                <a:cs typeface="+mn-lt"/>
              </a:rPr>
              <a:t>5. Scripture must be interpreted in harmony with the environment of the author.</a:t>
            </a:r>
            <a:br>
              <a:rPr lang="en-US" sz="1600" b="1" spc="-1" dirty="0">
                <a:ea typeface="+mn-lt"/>
                <a:cs typeface="+mn-lt"/>
              </a:rPr>
            </a:br>
            <a:r>
              <a:rPr lang="en-US" sz="1600" b="1" spc="-1" dirty="0">
                <a:ea typeface="+mn-lt"/>
                <a:cs typeface="+mn-lt"/>
              </a:rPr>
              <a:t>(Take into account socio-political environments at the time of the writing; this sometimes requires a knowledge of ancient world history.)</a:t>
            </a:r>
            <a:br>
              <a:rPr lang="en-US" sz="1600" b="1" spc="-1" dirty="0">
                <a:ea typeface="+mn-lt"/>
                <a:cs typeface="+mn-lt"/>
              </a:rPr>
            </a:br>
            <a:br>
              <a:rPr lang="en-US" sz="1600" b="1" spc="-1" dirty="0">
                <a:ea typeface="+mn-lt"/>
                <a:cs typeface="+mn-lt"/>
              </a:rPr>
            </a:br>
            <a:r>
              <a:rPr lang="en-US" sz="1600" b="1" spc="-1" dirty="0">
                <a:ea typeface="+mn-lt"/>
                <a:cs typeface="+mn-lt"/>
              </a:rPr>
              <a:t>6. Scripture must be interpreted in harmony with other passages.</a:t>
            </a:r>
            <a:br>
              <a:rPr lang="en-US" sz="1600" b="1" spc="-1" dirty="0">
                <a:ea typeface="+mn-lt"/>
                <a:cs typeface="+mn-lt"/>
              </a:rPr>
            </a:br>
            <a:r>
              <a:rPr lang="en-US" sz="1600" b="1" spc="-1" dirty="0">
                <a:ea typeface="+mn-lt"/>
                <a:cs typeface="+mn-lt"/>
              </a:rPr>
              <a:t>(Usually this means we must change our own preconceived notions and perspectives to fit that of what the Bible writer's perspective was.)</a:t>
            </a:r>
            <a:br>
              <a:rPr lang="en-US" sz="1600" b="1" spc="-1" dirty="0">
                <a:ea typeface="+mn-lt"/>
                <a:cs typeface="+mn-lt"/>
              </a:rPr>
            </a:br>
            <a:br>
              <a:rPr lang="en-US" sz="1600" b="1" spc="-1" dirty="0">
                <a:ea typeface="+mn-lt"/>
                <a:cs typeface="+mn-lt"/>
              </a:rPr>
            </a:br>
            <a:endParaRPr lang="en-US" sz="1600" b="0" strike="noStrike" spc="-1">
              <a:solidFill>
                <a:srgbClr val="000000"/>
              </a:solidFill>
              <a:latin typeface="Arial"/>
              <a:cs typeface="Arial"/>
            </a:endParaRPr>
          </a:p>
        </p:txBody>
      </p:sp>
    </p:spTree>
    <p:extLst>
      <p:ext uri="{BB962C8B-B14F-4D97-AF65-F5344CB8AC3E}">
        <p14:creationId xmlns:p14="http://schemas.microsoft.com/office/powerpoint/2010/main" val="1889588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TotalTime>
  <Application>Microsoft Office PowerPoint</Application>
  <PresentationFormat>Widescreen</PresentationFormat>
  <Slides>16</Slides>
  <Notes>0</Notes>
  <HiddenSlides>0</HiddenSlide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Adults Class</dc:title>
  <dc:subject/>
  <dc:creator>Darren Hyson</dc:creator>
  <dc:description/>
  <cp:lastModifiedBy/>
  <cp:revision>120</cp:revision>
  <dcterms:created xsi:type="dcterms:W3CDTF">2022-04-17T15:20:03Z</dcterms:created>
  <dcterms:modified xsi:type="dcterms:W3CDTF">2022-05-29T13:42:13Z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Notes">
    <vt:i4>0</vt:i4>
  </property>
  <property fmtid="{D5CDD505-2E9C-101B-9397-08002B2CF9AE}" pid="7" name="PresentationFormat">
    <vt:lpwstr>Widescreen</vt:lpwstr>
  </property>
  <property fmtid="{D5CDD505-2E9C-101B-9397-08002B2CF9AE}" pid="8" name="ScaleCrop">
    <vt:bool>false</vt:bool>
  </property>
  <property fmtid="{D5CDD505-2E9C-101B-9397-08002B2CF9AE}" pid="9" name="ShareDoc">
    <vt:bool>false</vt:bool>
  </property>
  <property fmtid="{D5CDD505-2E9C-101B-9397-08002B2CF9AE}" pid="10" name="Slides">
    <vt:i4>9</vt:i4>
  </property>
</Properties>
</file>