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33c0468e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933c0468e7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5f7339f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95f7339fa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700"/>
              <a:t>Kool-Aid or Water?</a:t>
            </a:r>
            <a:endParaRPr sz="6700"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355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3000"/>
              <a:t>Galatians 5:9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Purpose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838200" y="1749425"/>
            <a:ext cx="10515600" cy="30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</a:pPr>
            <a:r>
              <a:rPr lang="en-US" sz="6200"/>
              <a:t>I want us to ask ourselves are we being impacted by or impacting others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Takeaways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838200" y="1825625"/>
            <a:ext cx="10515600" cy="321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27050" lvl="0" marL="457200" rtl="0" algn="l">
              <a:spcBef>
                <a:spcPts val="1000"/>
              </a:spcBef>
              <a:spcAft>
                <a:spcPts val="0"/>
              </a:spcAft>
              <a:buSzPts val="4700"/>
              <a:buChar char="•"/>
            </a:pPr>
            <a:r>
              <a:rPr lang="en-US" sz="5700"/>
              <a:t>Understand Kool-Aid or Water</a:t>
            </a:r>
            <a:endParaRPr sz="5700"/>
          </a:p>
          <a:p>
            <a:pPr indent="-590550" lvl="0" marL="457200" rtl="0" algn="l">
              <a:spcBef>
                <a:spcPts val="0"/>
              </a:spcBef>
              <a:spcAft>
                <a:spcPts val="0"/>
              </a:spcAft>
              <a:buSzPts val="5700"/>
              <a:buChar char="•"/>
            </a:pPr>
            <a:r>
              <a:rPr lang="en-US" sz="5700"/>
              <a:t>How do I know if I am Kool-Aid or Water?</a:t>
            </a:r>
            <a:endParaRPr sz="5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Understand Kool-Aid or Water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838200" y="1520825"/>
            <a:ext cx="10515600" cy="344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25450" lvl="0" marL="457200" rtl="0" algn="l">
              <a:spcBef>
                <a:spcPts val="100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Kool-Aid is a powdered mix added to water to make a flavored drink</a:t>
            </a:r>
            <a:endParaRPr sz="3100"/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Takes small amount of Kool-Aid to change the water</a:t>
            </a:r>
            <a:endParaRPr sz="3100"/>
          </a:p>
          <a:p>
            <a:pPr indent="-425450" lvl="1" marL="914400" rtl="0" algn="l">
              <a:spcBef>
                <a:spcPts val="0"/>
              </a:spcBef>
              <a:spcAft>
                <a:spcPts val="0"/>
              </a:spcAft>
              <a:buSzPts val="3100"/>
              <a:buChar char="○"/>
            </a:pPr>
            <a:r>
              <a:rPr lang="en-US" sz="3100"/>
              <a:t>1 packet per 2 quarts of water</a:t>
            </a:r>
            <a:endParaRPr sz="3100"/>
          </a:p>
          <a:p>
            <a:pPr indent="-425450" lvl="1" marL="914400" rtl="0" algn="l">
              <a:spcBef>
                <a:spcPts val="0"/>
              </a:spcBef>
              <a:spcAft>
                <a:spcPts val="0"/>
              </a:spcAft>
              <a:buSzPts val="3100"/>
              <a:buChar char="○"/>
            </a:pPr>
            <a:r>
              <a:rPr lang="en-US" sz="3100"/>
              <a:t>1 packet = 1 ½ teaspoons (tsp)</a:t>
            </a:r>
            <a:endParaRPr sz="3100"/>
          </a:p>
          <a:p>
            <a:pPr indent="-425450" lvl="1" marL="914400" rtl="0" algn="l">
              <a:spcBef>
                <a:spcPts val="0"/>
              </a:spcBef>
              <a:spcAft>
                <a:spcPts val="0"/>
              </a:spcAft>
              <a:buSzPts val="3100"/>
              <a:buChar char="○"/>
            </a:pPr>
            <a:r>
              <a:rPr lang="en-US" sz="3100"/>
              <a:t>2 quarts of water = 384 tsp</a:t>
            </a:r>
            <a:endParaRPr sz="3100"/>
          </a:p>
          <a:p>
            <a:pPr indent="-425450" lvl="1" marL="914400" rtl="0" algn="l">
              <a:spcBef>
                <a:spcPts val="0"/>
              </a:spcBef>
              <a:spcAft>
                <a:spcPts val="0"/>
              </a:spcAft>
              <a:buSzPts val="3100"/>
              <a:buChar char="○"/>
            </a:pPr>
            <a:r>
              <a:rPr lang="en-US" sz="3100"/>
              <a:t>1 ½ tsp of Kool-Aid changes 384 tsps of water</a:t>
            </a:r>
            <a:endParaRPr sz="3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Understand Kool-Aid or Water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838200" y="1749425"/>
            <a:ext cx="10515600" cy="321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9750" lvl="0" marL="457200" rtl="0" algn="l">
              <a:spcBef>
                <a:spcPts val="1000"/>
              </a:spcBef>
              <a:spcAft>
                <a:spcPts val="0"/>
              </a:spcAft>
              <a:buSzPts val="4900"/>
              <a:buChar char="●"/>
            </a:pPr>
            <a:r>
              <a:rPr lang="en-US" sz="4900"/>
              <a:t>Are you Kool-Aid or Water?</a:t>
            </a:r>
            <a:endParaRPr sz="4900"/>
          </a:p>
          <a:p>
            <a:pPr indent="-539750" lvl="1" marL="914400" rtl="0" algn="l">
              <a:spcBef>
                <a:spcPts val="0"/>
              </a:spcBef>
              <a:spcAft>
                <a:spcPts val="0"/>
              </a:spcAft>
              <a:buSzPts val="4900"/>
              <a:buChar char="○"/>
            </a:pPr>
            <a:r>
              <a:rPr lang="en-US" sz="4900"/>
              <a:t>Kool-aid - makes an impact on others</a:t>
            </a:r>
            <a:endParaRPr sz="4900"/>
          </a:p>
          <a:p>
            <a:pPr indent="-539750" lvl="1" marL="914400" rtl="0" algn="l">
              <a:spcBef>
                <a:spcPts val="0"/>
              </a:spcBef>
              <a:spcAft>
                <a:spcPts val="0"/>
              </a:spcAft>
              <a:buSzPts val="4900"/>
              <a:buChar char="○"/>
            </a:pPr>
            <a:r>
              <a:rPr lang="en-US" sz="4900"/>
              <a:t>Water - impacted by others</a:t>
            </a:r>
            <a:endParaRPr sz="4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Understand Kool-Aid or Water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838200" y="1597025"/>
            <a:ext cx="10515600" cy="3352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88950" lvl="0" marL="457200" rtl="0" algn="l">
              <a:spcBef>
                <a:spcPts val="1000"/>
              </a:spcBef>
              <a:spcAft>
                <a:spcPts val="0"/>
              </a:spcAft>
              <a:buSzPts val="4100"/>
              <a:buChar char="●"/>
            </a:pPr>
            <a:r>
              <a:rPr lang="en-US" sz="4100"/>
              <a:t>Based in principle of leaven - Galatians 5:9</a:t>
            </a:r>
            <a:endParaRPr sz="4100"/>
          </a:p>
          <a:p>
            <a:pPr indent="-488950" lvl="1" marL="914400" rtl="0" algn="l">
              <a:spcBef>
                <a:spcPts val="0"/>
              </a:spcBef>
              <a:spcAft>
                <a:spcPts val="0"/>
              </a:spcAft>
              <a:buSzPts val="4100"/>
              <a:buChar char="○"/>
            </a:pPr>
            <a:r>
              <a:rPr lang="en-US" sz="4100"/>
              <a:t>Leaven is an agent that causes dough to rise</a:t>
            </a:r>
            <a:endParaRPr sz="4100"/>
          </a:p>
          <a:p>
            <a:pPr indent="-488950" lvl="2" marL="1371600" rtl="0" algn="l">
              <a:spcBef>
                <a:spcPts val="0"/>
              </a:spcBef>
              <a:spcAft>
                <a:spcPts val="0"/>
              </a:spcAft>
              <a:buSzPts val="4100"/>
              <a:buChar char="■"/>
            </a:pPr>
            <a:r>
              <a:rPr lang="en-US" sz="4100"/>
              <a:t>¾ - 1 ½ tsp of leaven for 1 cup of flour</a:t>
            </a:r>
            <a:endParaRPr sz="4100"/>
          </a:p>
          <a:p>
            <a:pPr indent="-488950" lvl="1" marL="914400" rtl="0" algn="l">
              <a:spcBef>
                <a:spcPts val="0"/>
              </a:spcBef>
              <a:spcAft>
                <a:spcPts val="0"/>
              </a:spcAft>
              <a:buSzPts val="4100"/>
              <a:buChar char="○"/>
            </a:pPr>
            <a:r>
              <a:rPr lang="en-US" sz="4100"/>
              <a:t>Serves as a warning of large impact caused by something small</a:t>
            </a:r>
            <a:endParaRPr sz="4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How do I know whether I am Kool-Aid or Water?</a:t>
            </a:r>
            <a:endParaRPr sz="4000"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838200" y="1597025"/>
            <a:ext cx="10515600" cy="321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57200" rtl="0" algn="l">
              <a:spcBef>
                <a:spcPts val="1000"/>
              </a:spcBef>
              <a:spcAft>
                <a:spcPts val="0"/>
              </a:spcAft>
              <a:buSzPts val="3800"/>
              <a:buAutoNum type="arabicPeriod"/>
            </a:pPr>
            <a:r>
              <a:rPr lang="en-US" sz="3800"/>
              <a:t>Know what I am to be doing - Gal. 5:7</a:t>
            </a:r>
            <a:endParaRPr sz="3800"/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-US" sz="3800"/>
              <a:t>Decisions are based on what they are to be doing</a:t>
            </a:r>
            <a:endParaRPr sz="3800"/>
          </a:p>
          <a:p>
            <a:pPr indent="-469900" lvl="1" marL="914400" rtl="0" algn="l">
              <a:spcBef>
                <a:spcPts val="0"/>
              </a:spcBef>
              <a:spcAft>
                <a:spcPts val="0"/>
              </a:spcAft>
              <a:buSzPts val="3800"/>
              <a:buAutoNum type="alphaLcPeriod"/>
            </a:pPr>
            <a:r>
              <a:rPr lang="en-US" sz="3800"/>
              <a:t>Kool-Aid - knows and decides</a:t>
            </a:r>
            <a:endParaRPr sz="3800"/>
          </a:p>
          <a:p>
            <a:pPr indent="-469900" lvl="1" marL="914400" rtl="0" algn="l">
              <a:spcBef>
                <a:spcPts val="0"/>
              </a:spcBef>
              <a:spcAft>
                <a:spcPts val="0"/>
              </a:spcAft>
              <a:buSzPts val="3800"/>
              <a:buAutoNum type="alphaLcPeriod"/>
            </a:pPr>
            <a:r>
              <a:rPr lang="en-US" sz="3800"/>
              <a:t>Water - does not know and fits in or goes along</a:t>
            </a:r>
            <a:endParaRPr sz="3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/>
              <a:t>How do I know whether I am Kool-Aid or Water?</a:t>
            </a:r>
            <a:endParaRPr sz="4100"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838200" y="1597025"/>
            <a:ext cx="10515600" cy="321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SzPts val="4800"/>
              <a:buChar char="●"/>
            </a:pPr>
            <a:r>
              <a:rPr lang="en-US" sz="4800"/>
              <a:t>If water - remove self from those impacting you away from God</a:t>
            </a:r>
            <a:endParaRPr sz="4800"/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US" sz="4800"/>
              <a:t>If Kool-Aid - What flavor?</a:t>
            </a:r>
            <a:endParaRPr sz="4800"/>
          </a:p>
          <a:p>
            <a:pPr indent="-533400" lvl="1" marL="914400" rtl="0" algn="l">
              <a:spcBef>
                <a:spcPts val="0"/>
              </a:spcBef>
              <a:spcAft>
                <a:spcPts val="0"/>
              </a:spcAft>
              <a:buSzPts val="4800"/>
              <a:buChar char="○"/>
            </a:pPr>
            <a:r>
              <a:rPr lang="en-US" sz="4800"/>
              <a:t>God or Self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