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7"/>
  </p:notesMasterIdLst>
  <p:sldIdLst>
    <p:sldId id="810" r:id="rId3"/>
    <p:sldId id="730" r:id="rId4"/>
    <p:sldId id="897" r:id="rId5"/>
    <p:sldId id="900" r:id="rId6"/>
  </p:sldIdLst>
  <p:sldSz cx="9144000" cy="5143500" type="screen16x9"/>
  <p:notesSz cx="6954838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89" d="100"/>
          <a:sy n="89" d="100"/>
        </p:scale>
        <p:origin x="568" y="4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5" y="0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92C10-2441-4C0D-BEF0-5653F09462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2150"/>
            <a:ext cx="61579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7136"/>
            <a:ext cx="556387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5" y="8772669"/>
            <a:ext cx="3013763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D43F2-6F84-4AB2-854B-574666EAE8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06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9FD76F08-4E70-4EA1-B062-ABEE47521D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342646E-DF69-449C-8E97-5615F0ACF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0D257329-36A0-49DA-93C5-B8A3C10926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D51B08-E4E0-4F3E-9873-FAC335A2353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35BD8A-18BB-4FDA-9E78-23F1C8EA66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82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DED-A3D7-4FF8-9C3B-F1AA6C888C92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AFEA-2AAC-48ED-AE64-9AE8390E93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16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DED-A3D7-4FF8-9C3B-F1AA6C888C92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AFEA-2AAC-48ED-AE64-9AE8390E93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2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DED-A3D7-4FF8-9C3B-F1AA6C888C92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AFEA-2AAC-48ED-AE64-9AE8390E93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1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70675-FBFA-4D79-B230-57B329AE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41C8B-B64B-492A-8BED-ADBA65098FDF}" type="datetime1">
              <a:rPr lang="en-US"/>
              <a:pPr>
                <a:defRPr/>
              </a:pPr>
              <a:t>3/21/2020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2ED45-143D-45CF-B9A5-D73005C31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EF11C-239F-409A-A63E-5AA79B090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9FD10-F1D0-4E78-985D-48D89F0451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981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46A01-4D76-4425-95C4-4D1A12E30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2AFCB-68D6-453A-8AEF-64D616639F52}" type="datetime1">
              <a:rPr lang="en-US"/>
              <a:pPr>
                <a:defRPr/>
              </a:pPr>
              <a:t>3/21/2020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58A12-3A61-4A0F-B504-41D3B5D6A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988FE-B579-43D9-92D6-62124D449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B3DA0-CC2D-4193-BD7D-A31EB219D5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236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20ECB-8A2C-4DDE-B811-AA8776A82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DBD2E-61BA-4128-9533-912222360ECD}" type="datetime1">
              <a:rPr lang="en-US"/>
              <a:pPr>
                <a:defRPr/>
              </a:pPr>
              <a:t>3/21/2020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DE3A5-C814-4A71-B12D-4EF3846F2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C3C6F-6C63-4744-B15E-FCCAA3A2F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DF9AD-62E2-475A-AA4C-D699BF253C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91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CCAA84-EBCB-40B9-9B60-D19A1FAF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041AA-16F1-4148-97AE-A239B5744F27}" type="datetime1">
              <a:rPr lang="en-US"/>
              <a:pPr>
                <a:defRPr/>
              </a:pPr>
              <a:t>3/21/2020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51BDC4-43F0-46E7-B55B-EC7764F15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A6D0FE-4B3F-4F1B-8BB3-0C7830270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B9DEF-1472-4F53-80A5-3560E790F8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62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8CC5F50-4A29-4A0B-AFEA-58E710F7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9DA54-6FD4-4D67-8634-619DA0A2E92F}" type="datetime1">
              <a:rPr lang="en-US"/>
              <a:pPr>
                <a:defRPr/>
              </a:pPr>
              <a:t>3/21/2020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FC8B252-A81F-4D3F-88BD-3288A2C6D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9A974E-22F8-4B6E-80FF-1C5D91FBD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594A3-9802-4D97-A0B8-485E119FEA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14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12FB06D-253D-45D7-912B-A7D4151B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231F3-DEE2-4E4D-B0E5-F3F234A25F1B}" type="datetime1">
              <a:rPr lang="en-US"/>
              <a:pPr>
                <a:defRPr/>
              </a:pPr>
              <a:t>3/21/2020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1218402-444C-4FA4-AD97-E81EF2E97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602061-EFE9-41AF-83F8-139D9885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6DB02-BDE9-4268-BA57-6E78C43AC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94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CEEB94B-B9D0-4004-ACC2-9297B5B6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8D2C7-37DB-41EE-BF3B-60824155B196}" type="datetime1">
              <a:rPr lang="en-US"/>
              <a:pPr>
                <a:defRPr/>
              </a:pPr>
              <a:t>3/21/2020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C2EADB1-F109-405D-A616-EF7DF848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D2B482C-DF53-4F8A-8EE0-513D8692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4A883-9417-40D2-896B-C442FDF54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493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88F68C-98DF-4C09-B24F-FF1458FC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4392F-34CD-4E08-B3C5-15ECF5C59666}" type="datetime1">
              <a:rPr lang="en-US"/>
              <a:pPr>
                <a:defRPr/>
              </a:pPr>
              <a:t>3/21/2020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281288-0F47-4492-AC1C-6B327FA94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B061E7-590A-4990-A97B-5FCEA34FD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D08EE-D863-4225-81A2-11278A55E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DED-A3D7-4FF8-9C3B-F1AA6C888C92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AFEA-2AAC-48ED-AE64-9AE8390E93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850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8FD5654-12A1-4371-A2AD-5E7465C4C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95717-E546-4B64-A498-DAEECE6D0D81}" type="datetime1">
              <a:rPr lang="en-US"/>
              <a:pPr>
                <a:defRPr/>
              </a:pPr>
              <a:t>3/21/2020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00B8A2-38AC-4DEE-B739-3A7F02AD8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6D2E31F-0846-4CC4-9CB3-96E23F63E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7BB85-5983-4170-B90F-C58196813B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453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2C86B-AD95-4C6A-A9DA-AC61776F0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A9DAB-5370-4731-B6D4-DC162891CBA8}" type="datetime1">
              <a:rPr lang="en-US"/>
              <a:pPr>
                <a:defRPr/>
              </a:pPr>
              <a:t>3/21/2020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D36B6-A52C-4029-8292-637391B4D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AEE98-07DF-415C-BC86-9888ECF56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E6759-9C16-4AA8-B1C2-C9FCBC6C54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420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AC840-F45A-4AD7-AB6E-F78F466A8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99115-AD79-4E4A-961A-94BF06C92296}" type="datetime1">
              <a:rPr lang="en-US"/>
              <a:pPr>
                <a:defRPr/>
              </a:pPr>
              <a:t>3/21/2020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D9605-6AD5-4B2D-AB4F-3ACE53CC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AE380-0D41-428C-943F-284327E2B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CB855-CE48-4442-8E51-A7D71AFC8A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59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DED-A3D7-4FF8-9C3B-F1AA6C888C92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AFEA-2AAC-48ED-AE64-9AE8390E93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9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DED-A3D7-4FF8-9C3B-F1AA6C888C92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AFEA-2AAC-48ED-AE64-9AE8390E93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82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DED-A3D7-4FF8-9C3B-F1AA6C888C92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AFEA-2AAC-48ED-AE64-9AE8390E93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9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DED-A3D7-4FF8-9C3B-F1AA6C888C92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AFEA-2AAC-48ED-AE64-9AE8390E93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1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DED-A3D7-4FF8-9C3B-F1AA6C888C92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AFEA-2AAC-48ED-AE64-9AE8390E93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7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DED-A3D7-4FF8-9C3B-F1AA6C888C92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AFEA-2AAC-48ED-AE64-9AE8390E93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6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C9DED-A3D7-4FF8-9C3B-F1AA6C888C92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EAFEA-2AAC-48ED-AE64-9AE8390E93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6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9DED-A3D7-4FF8-9C3B-F1AA6C888C92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EAFEA-2AAC-48ED-AE64-9AE8390E93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92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D3E9BDE-E5E9-4EEF-A762-1829C5B250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269DCD2-2E3C-4014-9F36-E96A3DBD2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3FA92-509A-41CE-8E81-AB3F498662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DD0399-DAE0-4BAC-9938-AD5D4439595D}" type="datetime1">
              <a:rPr lang="en-US"/>
              <a:pPr>
                <a:defRPr/>
              </a:pPr>
              <a:t>3/21/2020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A8330-711B-4C70-A52C-520D56FD0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F9602-3B2D-4A8E-BF0B-EC46E8ED5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265CAC-09F5-4C16-AA99-F098500E42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4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j9phNEaPrv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95E7EB74-D849-420F-8C08-4F546D6EC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8600" y="57150"/>
            <a:ext cx="89916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  <a:defRPr/>
            </a:pPr>
            <a:r>
              <a:rPr kumimoji="1" lang="en-US" altLang="ko-KR" sz="3600" b="1" i="1">
                <a:latin typeface="Arial" panose="020B0604020202020204" pitchFamily="34" charset="0"/>
                <a:ea typeface="굴림" panose="020B0600000101010101" pitchFamily="34" charset="-127"/>
              </a:rPr>
              <a:t>              </a:t>
            </a:r>
            <a:r>
              <a:rPr kumimoji="1" lang="en-US" altLang="ko-KR" sz="4400" b="1" i="1" u="sng">
                <a:latin typeface="Arial" panose="020B0604020202020204" pitchFamily="34" charset="0"/>
                <a:ea typeface="굴림" panose="020B0600000101010101" pitchFamily="34" charset="-127"/>
              </a:rPr>
              <a:t>Today’s Class 1/7/20</a:t>
            </a:r>
            <a:endParaRPr kumimoji="1" lang="en-US" altLang="ko-KR" sz="3600" i="1">
              <a:latin typeface="Arial" panose="020B0604020202020204" pitchFamily="34" charset="0"/>
              <a:ea typeface="굴림" panose="020B0600000101010101" pitchFamily="34" charset="-127"/>
            </a:endParaRPr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BE293782-6DEB-45F0-ABA3-15B6FAEFC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6725" y="4781550"/>
            <a:ext cx="10567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en-US" sz="900" b="1">
                <a:latin typeface="Times New Roman" panose="02020603050405020304" pitchFamily="18" charset="0"/>
                <a:ea typeface="굴림" panose="020B0600000101010101" pitchFamily="34" charset="-127"/>
              </a:rPr>
              <a:t>Rev Date: 7/19/19</a:t>
            </a:r>
          </a:p>
        </p:txBody>
      </p:sp>
      <p:sp>
        <p:nvSpPr>
          <p:cNvPr id="3076" name="Rectangle 1">
            <a:extLst>
              <a:ext uri="{FF2B5EF4-FFF2-40B4-BE49-F238E27FC236}">
                <a16:creationId xmlns:a16="http://schemas.microsoft.com/office/drawing/2014/main" id="{C6EA0140-1152-4B61-888D-7D7065F63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00150"/>
            <a:ext cx="8991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3600">
                <a:latin typeface="Century Gothic" panose="020B0502020202020204" pitchFamily="34" charset="0"/>
                <a:ea typeface="Meiryo" panose="020B0604030504040204" pitchFamily="34" charset="-128"/>
                <a:cs typeface="Times New Roman" panose="02020603050405020304" pitchFamily="18" charset="0"/>
              </a:rPr>
              <a:t>   My Spiritual Gift Discussion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3600">
                <a:latin typeface="Century Gothic" panose="020B0502020202020204" pitchFamily="34" charset="0"/>
                <a:ea typeface="Meiryo" panose="020B0604030504040204" pitchFamily="34" charset="-128"/>
                <a:cs typeface="Times New Roman" panose="02020603050405020304" pitchFamily="18" charset="0"/>
              </a:rPr>
              <a:t>   Strengths &amp; Weaknesses of diversity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3600">
                <a:latin typeface="Century Gothic" panose="020B0502020202020204" pitchFamily="34" charset="0"/>
                <a:ea typeface="Meiryo" panose="020B0604030504040204" pitchFamily="34" charset="-128"/>
                <a:cs typeface="Times New Roman" panose="02020603050405020304" pitchFamily="18" charset="0"/>
              </a:rPr>
              <a:t>   Spiritual Gifts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AA27F59-9AB8-4DC2-AB9D-B1533957917F}"/>
              </a:ext>
            </a:extLst>
          </p:cNvPr>
          <p:cNvSpPr/>
          <p:nvPr/>
        </p:nvSpPr>
        <p:spPr>
          <a:xfrm>
            <a:off x="76200" y="1352550"/>
            <a:ext cx="533400" cy="4524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/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9B07149-2773-4024-B1E1-FAAF13E87B34}"/>
              </a:ext>
            </a:extLst>
          </p:cNvPr>
          <p:cNvSpPr/>
          <p:nvPr/>
        </p:nvSpPr>
        <p:spPr>
          <a:xfrm>
            <a:off x="76200" y="2418160"/>
            <a:ext cx="533400" cy="4524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/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FE0E9C-281F-4C1E-B7A5-6547802364ED}"/>
              </a:ext>
            </a:extLst>
          </p:cNvPr>
          <p:cNvSpPr/>
          <p:nvPr/>
        </p:nvSpPr>
        <p:spPr>
          <a:xfrm>
            <a:off x="76200" y="1877616"/>
            <a:ext cx="533400" cy="4524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/>
              <a:t>2</a:t>
            </a:r>
          </a:p>
        </p:txBody>
      </p:sp>
      <p:pic>
        <p:nvPicPr>
          <p:cNvPr id="3080" name="Picture 3" descr="A picture containing indoor, person&#10;&#10;Description automatically generated">
            <a:extLst>
              <a:ext uri="{FF2B5EF4-FFF2-40B4-BE49-F238E27FC236}">
                <a16:creationId xmlns:a16="http://schemas.microsoft.com/office/drawing/2014/main" id="{5C6849FF-1947-457A-A5DF-C5F418DA0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8"/>
          <a:stretch>
            <a:fillRect/>
          </a:stretch>
        </p:blipFill>
        <p:spPr bwMode="auto">
          <a:xfrm>
            <a:off x="-21431" y="-39291"/>
            <a:ext cx="9296400" cy="512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1" name="Group 5">
            <a:extLst>
              <a:ext uri="{FF2B5EF4-FFF2-40B4-BE49-F238E27FC236}">
                <a16:creationId xmlns:a16="http://schemas.microsoft.com/office/drawing/2014/main" id="{FE063152-4C0B-47DB-8FAA-5688472E5D02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248151"/>
            <a:ext cx="8839200" cy="954107"/>
            <a:chOff x="0" y="4248150"/>
            <a:chExt cx="9144000" cy="95413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070289-11CC-4F0C-8751-D6FB55EDEABB}"/>
                </a:ext>
              </a:extLst>
            </p:cNvPr>
            <p:cNvSpPr/>
            <p:nvPr/>
          </p:nvSpPr>
          <p:spPr>
            <a:xfrm>
              <a:off x="228600" y="4261364"/>
              <a:ext cx="8915400" cy="882135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pic>
          <p:nvPicPr>
            <p:cNvPr id="3087" name="Picture 7">
              <a:extLst>
                <a:ext uri="{FF2B5EF4-FFF2-40B4-BE49-F238E27FC236}">
                  <a16:creationId xmlns:a16="http://schemas.microsoft.com/office/drawing/2014/main" id="{FE415DBD-3836-4CB3-9DDF-5319DE1939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48150"/>
              <a:ext cx="3276600" cy="895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8">
              <a:extLst>
                <a:ext uri="{FF2B5EF4-FFF2-40B4-BE49-F238E27FC236}">
                  <a16:creationId xmlns:a16="http://schemas.microsoft.com/office/drawing/2014/main" id="{97EDA635-0309-4302-BB6B-4C71709A8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3429000" y="4248150"/>
              <a:ext cx="5181683" cy="954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3600" dirty="0">
                  <a:solidFill>
                    <a:schemeClr val="bg1"/>
                  </a:solidFill>
                  <a:latin typeface="Harlow Solid Italic" panose="04030604020F02020D02" pitchFamily="82" charset="0"/>
                </a:rPr>
                <a:t>Touching Lives</a:t>
              </a:r>
            </a:p>
            <a:p>
              <a:pPr algn="ctr" eaLnBrk="1" hangingPunct="1">
                <a:defRPr/>
              </a:pPr>
              <a:r>
                <a:rPr lang="en-US" altLang="en-US" sz="2000" dirty="0">
                  <a:solidFill>
                    <a:schemeClr val="bg1"/>
                  </a:solidFill>
                </a:rPr>
                <a:t>Matthew 28:18-20</a:t>
              </a:r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58B3848-7DDE-40C2-9B09-3149D13A7623}"/>
              </a:ext>
            </a:extLst>
          </p:cNvPr>
          <p:cNvSpPr/>
          <p:nvPr/>
        </p:nvSpPr>
        <p:spPr>
          <a:xfrm>
            <a:off x="2164556" y="1352550"/>
            <a:ext cx="5357813" cy="25908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3083" name="TextBox 2">
            <a:extLst>
              <a:ext uri="{FF2B5EF4-FFF2-40B4-BE49-F238E27FC236}">
                <a16:creationId xmlns:a16="http://schemas.microsoft.com/office/drawing/2014/main" id="{E808D3BB-2964-4DFE-B406-6EA21E1A57E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36007" y="1869282"/>
            <a:ext cx="5007769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dirty="0"/>
              <a:t>God is Our Refuge and Our Strength</a:t>
            </a:r>
          </a:p>
          <a:p>
            <a:pPr algn="ctr"/>
            <a:r>
              <a:rPr lang="en-US" altLang="en-US" sz="2700" dirty="0"/>
              <a:t>Personal Study and Meditation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167BB9-872A-41D6-9C04-31943BA48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42900">
              <a:defRPr/>
            </a:pPr>
            <a:fld id="{5BC13E04-9824-4CC3-8837-E05F68A6E47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342900"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354720-007E-4771-B954-57DCB9A48C51}"/>
              </a:ext>
            </a:extLst>
          </p:cNvPr>
          <p:cNvSpPr txBox="1"/>
          <p:nvPr/>
        </p:nvSpPr>
        <p:spPr>
          <a:xfrm>
            <a:off x="43893" y="847532"/>
            <a:ext cx="9056214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</a:rPr>
              <a:t>God </a:t>
            </a:r>
            <a:r>
              <a:rPr lang="en-US" sz="3000" i="1" dirty="0">
                <a:solidFill>
                  <a:prstClr val="black"/>
                </a:solidFill>
                <a:latin typeface="Calibri" panose="020F0502020204030204" pitchFamily="34" charset="0"/>
              </a:rPr>
              <a:t>is</a:t>
            </a: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</a:rPr>
              <a:t> our refuge and strength, A</a:t>
            </a:r>
            <a:r>
              <a:rPr lang="en-US" sz="30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</a:rPr>
              <a:t>very present help in trouble.  </a:t>
            </a:r>
            <a:r>
              <a:rPr lang="en-US" sz="30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2 </a:t>
            </a: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</a:rPr>
              <a:t>Therefore we will not fear,  Even though the earth be removed,  And though the mountains be carried into the midst of the sea; </a:t>
            </a:r>
            <a:r>
              <a:rPr lang="en-US" sz="30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3 </a:t>
            </a:r>
            <a:r>
              <a:rPr lang="en-US" sz="3000" i="1" dirty="0">
                <a:solidFill>
                  <a:prstClr val="black"/>
                </a:solidFill>
                <a:latin typeface="Calibri" panose="020F0502020204030204" pitchFamily="34" charset="0"/>
              </a:rPr>
              <a:t>Though</a:t>
            </a: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</a:rPr>
              <a:t> its waters roar </a:t>
            </a:r>
            <a:r>
              <a:rPr lang="en-US" sz="3000" i="1" dirty="0">
                <a:solidFill>
                  <a:prstClr val="black"/>
                </a:solidFill>
                <a:latin typeface="Calibri" panose="020F0502020204030204" pitchFamily="34" charset="0"/>
              </a:rPr>
              <a:t>and</a:t>
            </a: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</a:rPr>
              <a:t> be troubled,  </a:t>
            </a:r>
            <a:r>
              <a:rPr lang="en-US" sz="3000" i="1" dirty="0">
                <a:solidFill>
                  <a:prstClr val="black"/>
                </a:solidFill>
                <a:latin typeface="Calibri" panose="020F0502020204030204" pitchFamily="34" charset="0"/>
              </a:rPr>
              <a:t>Though</a:t>
            </a: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</a:rPr>
              <a:t> the mountains shake with its swelling. </a:t>
            </a:r>
            <a:r>
              <a:rPr lang="en-US" sz="3000" i="1" dirty="0">
                <a:solidFill>
                  <a:prstClr val="black"/>
                </a:solidFill>
                <a:latin typeface="Calibri" panose="020F0502020204030204" pitchFamily="34" charset="0"/>
              </a:rPr>
              <a:t>  </a:t>
            </a:r>
            <a:r>
              <a:rPr lang="en-US" sz="30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4 </a:t>
            </a:r>
            <a:r>
              <a:rPr lang="en-US" sz="3000" i="1" dirty="0">
                <a:solidFill>
                  <a:prstClr val="black"/>
                </a:solidFill>
                <a:latin typeface="Calibri" panose="020F0502020204030204" pitchFamily="34" charset="0"/>
              </a:rPr>
              <a:t>There is</a:t>
            </a: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</a:rPr>
              <a:t> a river whose streams shall make glad the city of God,  The holy </a:t>
            </a:r>
            <a:r>
              <a:rPr lang="en-US" sz="3000" i="1" dirty="0">
                <a:solidFill>
                  <a:prstClr val="black"/>
                </a:solidFill>
                <a:latin typeface="Calibri" panose="020F0502020204030204" pitchFamily="34" charset="0"/>
              </a:rPr>
              <a:t>place</a:t>
            </a: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</a:rPr>
              <a:t> of the tabernacle of the Most High.</a:t>
            </a:r>
            <a:r>
              <a:rPr lang="en-US" sz="3000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5 </a:t>
            </a: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</a:rPr>
              <a:t>God </a:t>
            </a:r>
            <a:r>
              <a:rPr lang="en-US" sz="3000" i="1" dirty="0">
                <a:solidFill>
                  <a:prstClr val="black"/>
                </a:solidFill>
                <a:latin typeface="Calibri" panose="020F0502020204030204" pitchFamily="34" charset="0"/>
              </a:rPr>
              <a:t>is</a:t>
            </a: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</a:rPr>
              <a:t> in the midst of her, she shall not be moved;</a:t>
            </a:r>
            <a:b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en-US" sz="3000" dirty="0">
                <a:solidFill>
                  <a:prstClr val="black"/>
                </a:solidFill>
                <a:latin typeface="Calibri" panose="020F0502020204030204" pitchFamily="34" charset="0"/>
              </a:rPr>
              <a:t>God shall help her, just at the break of dawn</a:t>
            </a:r>
          </a:p>
        </p:txBody>
      </p:sp>
      <p:sp>
        <p:nvSpPr>
          <p:cNvPr id="4100" name="TextBox 7">
            <a:extLst>
              <a:ext uri="{FF2B5EF4-FFF2-40B4-BE49-F238E27FC236}">
                <a16:creationId xmlns:a16="http://schemas.microsoft.com/office/drawing/2014/main" id="{35C548E4-B08B-4214-9BBA-53F2789AB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8841" y="38100"/>
            <a:ext cx="9144001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3429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50" b="1" u="sng" dirty="0">
                <a:solidFill>
                  <a:prstClr val="black"/>
                </a:solidFill>
              </a:rPr>
              <a:t>Psalms 46:1-5(NKJV)</a:t>
            </a:r>
            <a:endParaRPr lang="en-US" altLang="en-US" sz="4050" u="sng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1319"/>
            <a:ext cx="8229600" cy="8572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000" b="1" dirty="0"/>
              <a:t>For Personal Meditation and Study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DC92FE-3326-4425-B168-3D2309FEC1BF}" type="slidenum"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6858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8F8F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9682AB4-3F49-424B-AE0A-CBF7E3535C00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62285" y="742950"/>
            <a:ext cx="4495800" cy="384095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Background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Many scholars conclude that the backdrop to Psalms 46 is the story of the King of Assyria’s confrontation with God.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Read 2 Kings Chapter 18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Read 2 Kings Chapter 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D3BB40-8BC5-421C-A027-24E2B8E23F21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583906"/>
            <a:ext cx="8839200" cy="646331"/>
            <a:chOff x="0" y="4248150"/>
            <a:chExt cx="9144000" cy="99731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5332826-05D6-443E-A07B-953605620B4B}"/>
                </a:ext>
              </a:extLst>
            </p:cNvPr>
            <p:cNvSpPr/>
            <p:nvPr/>
          </p:nvSpPr>
          <p:spPr>
            <a:xfrm>
              <a:off x="228600" y="4261364"/>
              <a:ext cx="8915400" cy="882135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0124E19-73CD-447C-8AB5-68CDF3ADA4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48150"/>
              <a:ext cx="3276600" cy="895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4322304-D2A7-4958-AA42-EB3E4314C1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3276600" y="4248150"/>
              <a:ext cx="5867400" cy="997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arlow Solid Italic" panose="04030604020F02020D02" pitchFamily="82" charset="0"/>
                  <a:ea typeface="+mn-ea"/>
                  <a:cs typeface="+mn-cs"/>
                </a:rPr>
                <a:t>Touching Lives </a:t>
              </a:r>
            </a:p>
          </p:txBody>
        </p:sp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BD3389F8-9A67-4662-A7E9-334B8189B577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4648200" y="751512"/>
            <a:ext cx="4495800" cy="384095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7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Psalms Meditation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link to an overview of Psalms done by the Bible Project:</a:t>
            </a:r>
            <a:endParaRPr lang="en-US" sz="2100" dirty="0">
              <a:solidFill>
                <a:prstClr val="black"/>
              </a:solidFill>
              <a:hlinkClick r:id="rId4"/>
            </a:endParaRPr>
          </a:p>
          <a:p>
            <a:pPr marL="0" lvl="0" indent="0">
              <a:buNone/>
            </a:pPr>
            <a:r>
              <a:rPr lang="en-US" sz="2100" dirty="0">
                <a:solidFill>
                  <a:prstClr val="black"/>
                </a:solidFill>
                <a:hlinkClick r:id="rId4"/>
              </a:rPr>
              <a:t>www.youtube.com/watch?v=j9phNEaPrv8</a:t>
            </a:r>
            <a:endParaRPr lang="en-US" sz="21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Few Psalms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</a:t>
            </a:r>
            <a:r>
              <a:rPr lang="en-US" dirty="0">
                <a:solidFill>
                  <a:srgbClr val="1F497D"/>
                </a:solidFill>
                <a:latin typeface="Calibri"/>
              </a:rPr>
              <a:t>r Our Meditation: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Psalms 46</a:t>
            </a:r>
          </a:p>
          <a:p>
            <a:pPr marL="0" indent="0">
              <a:buNone/>
            </a:pPr>
            <a:r>
              <a:rPr lang="en-US" dirty="0">
                <a:solidFill>
                  <a:srgbClr val="1F497D"/>
                </a:solidFill>
              </a:rPr>
              <a:t>Psalms 23</a:t>
            </a:r>
          </a:p>
          <a:p>
            <a:pPr marL="0" indent="0">
              <a:buNone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Psalms 32:8-9</a:t>
            </a:r>
          </a:p>
          <a:p>
            <a:pPr marL="0" indent="0">
              <a:buNone/>
            </a:pPr>
            <a:r>
              <a:rPr lang="en-US" dirty="0">
                <a:solidFill>
                  <a:srgbClr val="1F497D"/>
                </a:solidFill>
                <a:latin typeface="Calibri"/>
              </a:rPr>
              <a:t>Psalms 37:37		</a:t>
            </a:r>
          </a:p>
          <a:p>
            <a:pPr marL="0" indent="0">
              <a:buNone/>
            </a:pPr>
            <a:r>
              <a:rPr lang="en-US" dirty="0">
                <a:solidFill>
                  <a:srgbClr val="1F497D"/>
                </a:solidFill>
                <a:latin typeface="Calibri"/>
              </a:rPr>
              <a:t>Psalms 37:25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459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95E7EB74-D849-420F-8C08-4F546D6EC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28600" y="57150"/>
            <a:ext cx="89916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latinLnBrk="1" hangingPunct="1">
              <a:spcBef>
                <a:spcPct val="0"/>
              </a:spcBef>
              <a:buFontTx/>
              <a:buNone/>
              <a:defRPr/>
            </a:pPr>
            <a:r>
              <a:rPr kumimoji="1" lang="en-US" altLang="ko-KR" sz="3600" b="1" i="1">
                <a:latin typeface="Arial" panose="020B0604020202020204" pitchFamily="34" charset="0"/>
                <a:ea typeface="굴림" panose="020B0600000101010101" pitchFamily="34" charset="-127"/>
              </a:rPr>
              <a:t>              </a:t>
            </a:r>
            <a:r>
              <a:rPr kumimoji="1" lang="en-US" altLang="ko-KR" sz="4400" b="1" i="1" u="sng">
                <a:latin typeface="Arial" panose="020B0604020202020204" pitchFamily="34" charset="0"/>
                <a:ea typeface="굴림" panose="020B0600000101010101" pitchFamily="34" charset="-127"/>
              </a:rPr>
              <a:t>Today’s Class 1/7/20</a:t>
            </a:r>
            <a:endParaRPr kumimoji="1" lang="en-US" altLang="ko-KR" sz="3600" i="1">
              <a:latin typeface="Arial" panose="020B0604020202020204" pitchFamily="34" charset="0"/>
              <a:ea typeface="굴림" panose="020B0600000101010101" pitchFamily="34" charset="-127"/>
            </a:endParaRPr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BE293782-6DEB-45F0-ABA3-15B6FAEFC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6725" y="4781550"/>
            <a:ext cx="10567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latinLnBrk="1" hangingPunct="1">
              <a:spcBef>
                <a:spcPct val="0"/>
              </a:spcBef>
              <a:buFontTx/>
              <a:buNone/>
            </a:pPr>
            <a:r>
              <a:rPr kumimoji="1" lang="en-US" altLang="en-US" sz="900" b="1">
                <a:latin typeface="Times New Roman" panose="02020603050405020304" pitchFamily="18" charset="0"/>
                <a:ea typeface="굴림" panose="020B0600000101010101" pitchFamily="34" charset="-127"/>
              </a:rPr>
              <a:t>Rev Date: 7/19/19</a:t>
            </a:r>
          </a:p>
        </p:txBody>
      </p:sp>
      <p:sp>
        <p:nvSpPr>
          <p:cNvPr id="3076" name="Rectangle 1">
            <a:extLst>
              <a:ext uri="{FF2B5EF4-FFF2-40B4-BE49-F238E27FC236}">
                <a16:creationId xmlns:a16="http://schemas.microsoft.com/office/drawing/2014/main" id="{C6EA0140-1152-4B61-888D-7D7065F636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00150"/>
            <a:ext cx="8991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3600">
                <a:latin typeface="Century Gothic" panose="020B0502020202020204" pitchFamily="34" charset="0"/>
                <a:ea typeface="Meiryo" panose="020B0604030504040204" pitchFamily="34" charset="-128"/>
                <a:cs typeface="Times New Roman" panose="02020603050405020304" pitchFamily="18" charset="0"/>
              </a:rPr>
              <a:t>   My Spiritual Gift Discussion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3600">
                <a:latin typeface="Century Gothic" panose="020B0502020202020204" pitchFamily="34" charset="0"/>
                <a:ea typeface="Meiryo" panose="020B0604030504040204" pitchFamily="34" charset="-128"/>
                <a:cs typeface="Times New Roman" panose="02020603050405020304" pitchFamily="18" charset="0"/>
              </a:rPr>
              <a:t>   Strengths &amp; Weaknesses of diversity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en-US" altLang="en-US" sz="3600">
                <a:latin typeface="Century Gothic" panose="020B0502020202020204" pitchFamily="34" charset="0"/>
                <a:ea typeface="Meiryo" panose="020B0604030504040204" pitchFamily="34" charset="-128"/>
                <a:cs typeface="Times New Roman" panose="02020603050405020304" pitchFamily="18" charset="0"/>
              </a:rPr>
              <a:t>   Spiritual Gifts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AA27F59-9AB8-4DC2-AB9D-B1533957917F}"/>
              </a:ext>
            </a:extLst>
          </p:cNvPr>
          <p:cNvSpPr/>
          <p:nvPr/>
        </p:nvSpPr>
        <p:spPr>
          <a:xfrm>
            <a:off x="76200" y="1352550"/>
            <a:ext cx="533400" cy="4524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/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9B07149-2773-4024-B1E1-FAAF13E87B34}"/>
              </a:ext>
            </a:extLst>
          </p:cNvPr>
          <p:cNvSpPr/>
          <p:nvPr/>
        </p:nvSpPr>
        <p:spPr>
          <a:xfrm>
            <a:off x="76200" y="2418160"/>
            <a:ext cx="533400" cy="4524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/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0FE0E9C-281F-4C1E-B7A5-6547802364ED}"/>
              </a:ext>
            </a:extLst>
          </p:cNvPr>
          <p:cNvSpPr/>
          <p:nvPr/>
        </p:nvSpPr>
        <p:spPr>
          <a:xfrm>
            <a:off x="76200" y="1877616"/>
            <a:ext cx="533400" cy="45243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/>
              <a:t>2</a:t>
            </a:r>
          </a:p>
        </p:txBody>
      </p:sp>
      <p:pic>
        <p:nvPicPr>
          <p:cNvPr id="3080" name="Picture 3" descr="A picture containing indoor, person&#10;&#10;Description automatically generated">
            <a:extLst>
              <a:ext uri="{FF2B5EF4-FFF2-40B4-BE49-F238E27FC236}">
                <a16:creationId xmlns:a16="http://schemas.microsoft.com/office/drawing/2014/main" id="{5C6849FF-1947-457A-A5DF-C5F418DA0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98"/>
          <a:stretch>
            <a:fillRect/>
          </a:stretch>
        </p:blipFill>
        <p:spPr bwMode="auto">
          <a:xfrm>
            <a:off x="-21431" y="-39291"/>
            <a:ext cx="9296400" cy="512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1" name="Group 5">
            <a:extLst>
              <a:ext uri="{FF2B5EF4-FFF2-40B4-BE49-F238E27FC236}">
                <a16:creationId xmlns:a16="http://schemas.microsoft.com/office/drawing/2014/main" id="{FE063152-4C0B-47DB-8FAA-5688472E5D02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248151"/>
            <a:ext cx="8839200" cy="954107"/>
            <a:chOff x="0" y="4248150"/>
            <a:chExt cx="9144000" cy="95413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0070289-11CC-4F0C-8751-D6FB55EDEABB}"/>
                </a:ext>
              </a:extLst>
            </p:cNvPr>
            <p:cNvSpPr/>
            <p:nvPr/>
          </p:nvSpPr>
          <p:spPr>
            <a:xfrm>
              <a:off x="228600" y="4261364"/>
              <a:ext cx="8915400" cy="882135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/>
            </a:p>
          </p:txBody>
        </p:sp>
        <p:pic>
          <p:nvPicPr>
            <p:cNvPr id="3087" name="Picture 7">
              <a:extLst>
                <a:ext uri="{FF2B5EF4-FFF2-40B4-BE49-F238E27FC236}">
                  <a16:creationId xmlns:a16="http://schemas.microsoft.com/office/drawing/2014/main" id="{FE415DBD-3836-4CB3-9DDF-5319DE1939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48150"/>
              <a:ext cx="3276600" cy="895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8">
              <a:extLst>
                <a:ext uri="{FF2B5EF4-FFF2-40B4-BE49-F238E27FC236}">
                  <a16:creationId xmlns:a16="http://schemas.microsoft.com/office/drawing/2014/main" id="{97EDA635-0309-4302-BB6B-4C71709A8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3429000" y="4248150"/>
              <a:ext cx="5181683" cy="954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en-US" sz="3600" dirty="0">
                  <a:solidFill>
                    <a:schemeClr val="bg1"/>
                  </a:solidFill>
                  <a:latin typeface="Harlow Solid Italic" panose="04030604020F02020D02" pitchFamily="82" charset="0"/>
                </a:rPr>
                <a:t>Touching Lives</a:t>
              </a:r>
            </a:p>
            <a:p>
              <a:pPr algn="ctr" eaLnBrk="1" hangingPunct="1">
                <a:defRPr/>
              </a:pPr>
              <a:r>
                <a:rPr lang="en-US" altLang="en-US" sz="2000" dirty="0">
                  <a:solidFill>
                    <a:schemeClr val="bg1"/>
                  </a:solidFill>
                </a:rPr>
                <a:t>Matthew 28:18-20</a:t>
              </a:r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58B3848-7DDE-40C2-9B09-3149D13A7623}"/>
              </a:ext>
            </a:extLst>
          </p:cNvPr>
          <p:cNvSpPr/>
          <p:nvPr/>
        </p:nvSpPr>
        <p:spPr>
          <a:xfrm>
            <a:off x="2164556" y="1352550"/>
            <a:ext cx="5357813" cy="25908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3083" name="TextBox 2">
            <a:extLst>
              <a:ext uri="{FF2B5EF4-FFF2-40B4-BE49-F238E27FC236}">
                <a16:creationId xmlns:a16="http://schemas.microsoft.com/office/drawing/2014/main" id="{E808D3BB-2964-4DFE-B406-6EA21E1A57E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336007" y="1869282"/>
            <a:ext cx="5007769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3600" dirty="0"/>
              <a:t>God is Our Refuge and Our Strength</a:t>
            </a:r>
          </a:p>
          <a:p>
            <a:pPr algn="ctr"/>
            <a:r>
              <a:rPr lang="en-US" altLang="en-US" sz="2700" dirty="0"/>
              <a:t>Personal Study and Meditation</a:t>
            </a:r>
          </a:p>
        </p:txBody>
      </p:sp>
    </p:spTree>
    <p:extLst>
      <p:ext uri="{BB962C8B-B14F-4D97-AF65-F5344CB8AC3E}">
        <p14:creationId xmlns:p14="http://schemas.microsoft.com/office/powerpoint/2010/main" val="31955814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184</Words>
  <Application>Microsoft Office PowerPoint</Application>
  <PresentationFormat>On-screen Show (16:9)</PresentationFormat>
  <Paragraphs>47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Harlow Solid Italic</vt:lpstr>
      <vt:lpstr>Times New Roman</vt:lpstr>
      <vt:lpstr>1_Office Theme</vt:lpstr>
      <vt:lpstr>Office Theme</vt:lpstr>
      <vt:lpstr>PowerPoint Presentation</vt:lpstr>
      <vt:lpstr>PowerPoint Presentation</vt:lpstr>
      <vt:lpstr>For Personal Meditation and Study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Roberts Jr</dc:creator>
  <cp:lastModifiedBy>Samuel Roberts Jr</cp:lastModifiedBy>
  <cp:revision>34</cp:revision>
  <dcterms:created xsi:type="dcterms:W3CDTF">2019-11-16T15:17:40Z</dcterms:created>
  <dcterms:modified xsi:type="dcterms:W3CDTF">2020-03-22T14:30:45Z</dcterms:modified>
</cp:coreProperties>
</file>